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96" r:id="rId2"/>
    <p:sldId id="303" r:id="rId3"/>
    <p:sldId id="283" r:id="rId4"/>
    <p:sldId id="299" r:id="rId5"/>
    <p:sldId id="259" r:id="rId6"/>
    <p:sldId id="260" r:id="rId7"/>
    <p:sldId id="264" r:id="rId8"/>
    <p:sldId id="263" r:id="rId9"/>
    <p:sldId id="286" r:id="rId10"/>
    <p:sldId id="287" r:id="rId11"/>
    <p:sldId id="288" r:id="rId12"/>
    <p:sldId id="290" r:id="rId13"/>
    <p:sldId id="261" r:id="rId14"/>
    <p:sldId id="298" r:id="rId15"/>
    <p:sldId id="295" r:id="rId16"/>
    <p:sldId id="289" r:id="rId17"/>
    <p:sldId id="265" r:id="rId18"/>
    <p:sldId id="266" r:id="rId19"/>
    <p:sldId id="301" r:id="rId20"/>
    <p:sldId id="267" r:id="rId21"/>
    <p:sldId id="268" r:id="rId22"/>
    <p:sldId id="269" r:id="rId23"/>
    <p:sldId id="284" r:id="rId24"/>
    <p:sldId id="270" r:id="rId25"/>
    <p:sldId id="271" r:id="rId26"/>
    <p:sldId id="302" r:id="rId27"/>
    <p:sldId id="281" r:id="rId28"/>
    <p:sldId id="291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FAF55E-266B-4D4C-AF65-FC5132A8B9D6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AF4EBF-9FF9-4C8D-8B18-92DD4ACF96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32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AF1CE-3D28-4E3C-A851-D219D46FF980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A3714-B848-4B9D-AFF9-EBE53DFC7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97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025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72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15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30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59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982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465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576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84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541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77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190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35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267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88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25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807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28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37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90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98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3714-B848-4B9D-AFF9-EBE53DFC778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68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CD3-72A6-4572-9540-FE06429CB7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40A-3AD5-41A3-AFE8-D68917F112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59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CD3-72A6-4572-9540-FE06429CB7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40A-3AD5-41A3-AFE8-D68917F112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95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CD3-72A6-4572-9540-FE06429CB7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40A-3AD5-41A3-AFE8-D68917F112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4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CD3-72A6-4572-9540-FE06429CB7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40A-3AD5-41A3-AFE8-D68917F112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58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CD3-72A6-4572-9540-FE06429CB7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40A-3AD5-41A3-AFE8-D68917F112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92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CD3-72A6-4572-9540-FE06429CB7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40A-3AD5-41A3-AFE8-D68917F112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16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CD3-72A6-4572-9540-FE06429CB7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40A-3AD5-41A3-AFE8-D68917F112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34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CD3-72A6-4572-9540-FE06429CB7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40A-3AD5-41A3-AFE8-D68917F112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6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CD3-72A6-4572-9540-FE06429CB7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40A-3AD5-41A3-AFE8-D68917F112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7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CD3-72A6-4572-9540-FE06429CB7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40A-3AD5-41A3-AFE8-D68917F112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37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CD3-72A6-4572-9540-FE06429CB7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D40A-3AD5-41A3-AFE8-D68917F112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9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rgbClr val="FCDBC0"/>
            </a:gs>
            <a:gs pos="94000">
              <a:schemeClr val="accent6"/>
            </a:gs>
            <a:gs pos="67000">
              <a:schemeClr val="bg1">
                <a:tint val="45000"/>
                <a:shade val="99000"/>
                <a:satMod val="3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45CD3-72A6-4572-9540-FE06429CB7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3D40A-3AD5-41A3-AFE8-D68917F112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99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&amp; scholarships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00201"/>
            <a:ext cx="9144000" cy="152399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1"/>
                </a:solidFill>
                <a:latin typeface="Playbill" panose="040506030A0602020202" pitchFamily="82" charset="0"/>
              </a:rPr>
              <a:t>COWBOY UP! </a:t>
            </a:r>
            <a:r>
              <a:rPr lang="en-US" sz="5400" dirty="0" smtClean="0">
                <a:solidFill>
                  <a:schemeClr val="tx1"/>
                </a:solidFill>
                <a:latin typeface="Rage Italic" panose="03070502040507070304" pitchFamily="66" charset="0"/>
              </a:rPr>
              <a:t>Welcome to OSUIT</a:t>
            </a:r>
            <a:endParaRPr lang="en-US" sz="5400" dirty="0">
              <a:solidFill>
                <a:schemeClr val="tx1"/>
              </a:solidFill>
              <a:latin typeface="Rage Italic" panose="030705020405070703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48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1"/>
            <a:ext cx="9144000" cy="914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Loan$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239000" cy="4724400"/>
          </a:xfrm>
        </p:spPr>
        <p:txBody>
          <a:bodyPr anchor="ctr"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Independent Students Annual Amounts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b="1" u="sng" dirty="0" smtClean="0">
                <a:solidFill>
                  <a:schemeClr val="tx1"/>
                </a:solidFill>
              </a:rPr>
              <a:t>First year students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can receive up to $9500 in Federal Stafford Loans ($3500 subsidized/$6000 unsubsidized or a combination not to exceed $9500)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b="1" u="sng" dirty="0" smtClean="0">
                <a:solidFill>
                  <a:schemeClr val="tx1"/>
                </a:solidFill>
              </a:rPr>
              <a:t>Second year students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en-US" sz="2000" b="1" dirty="0">
                <a:solidFill>
                  <a:schemeClr val="tx1"/>
                </a:solidFill>
              </a:rPr>
              <a:t>31 or more hours earned)- can receive up to </a:t>
            </a:r>
            <a:r>
              <a:rPr lang="en-US" sz="2000" b="1" dirty="0" smtClean="0">
                <a:solidFill>
                  <a:schemeClr val="tx1"/>
                </a:solidFill>
              </a:rPr>
              <a:t>$9500 </a:t>
            </a:r>
            <a:r>
              <a:rPr lang="en-US" sz="2000" b="1" dirty="0">
                <a:solidFill>
                  <a:schemeClr val="tx1"/>
                </a:solidFill>
              </a:rPr>
              <a:t>($4500 sub</a:t>
            </a:r>
            <a:r>
              <a:rPr lang="en-US" sz="2000" b="1" dirty="0" smtClean="0">
                <a:solidFill>
                  <a:schemeClr val="tx1"/>
                </a:solidFill>
              </a:rPr>
              <a:t>/$6000 </a:t>
            </a:r>
            <a:r>
              <a:rPr lang="en-US" sz="2000" b="1" dirty="0">
                <a:solidFill>
                  <a:schemeClr val="tx1"/>
                </a:solidFill>
              </a:rPr>
              <a:t>unsub or a combination not to exceed </a:t>
            </a:r>
            <a:r>
              <a:rPr lang="en-US" sz="2000" b="1" dirty="0" smtClean="0">
                <a:solidFill>
                  <a:schemeClr val="tx1"/>
                </a:solidFill>
              </a:rPr>
              <a:t>$10500)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Independent students are eligible for higher amounts because their  parents cannot take out PLUS loans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6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1"/>
            <a:ext cx="9144000" cy="914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/>
              <a:t>Federal Stafford Loan Aggregate Limits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511" y="1600200"/>
            <a:ext cx="7162800" cy="4848578"/>
          </a:xfrm>
        </p:spPr>
        <p:txBody>
          <a:bodyPr anchor="ctr"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Lifetime Limits </a:t>
            </a:r>
            <a:r>
              <a:rPr lang="en-US" sz="2800" dirty="0" smtClean="0">
                <a:solidFill>
                  <a:schemeClr val="tx1"/>
                </a:solidFill>
              </a:rPr>
              <a:t>(Includes loans borrowed at </a:t>
            </a:r>
            <a:r>
              <a:rPr lang="en-US" sz="2800" u="sng" dirty="0" smtClean="0">
                <a:solidFill>
                  <a:schemeClr val="tx1"/>
                </a:solidFill>
              </a:rPr>
              <a:t>ALL</a:t>
            </a:r>
            <a:r>
              <a:rPr lang="en-US" sz="2800" dirty="0" smtClean="0">
                <a:solidFill>
                  <a:schemeClr val="tx1"/>
                </a:solidFill>
              </a:rPr>
              <a:t> schools)</a:t>
            </a:r>
          </a:p>
          <a:p>
            <a:pPr algn="l"/>
            <a:endParaRPr lang="en-US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r>
              <a:rPr lang="en-US" sz="2600" b="1" dirty="0" smtClean="0">
                <a:solidFill>
                  <a:schemeClr val="tx1"/>
                </a:solidFill>
              </a:rPr>
              <a:t>Independent students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$57,500 total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ONLY $23,000 of that amount can be subsidized</a:t>
            </a:r>
            <a:endParaRPr lang="en-US" sz="2600" b="1" dirty="0">
              <a:solidFill>
                <a:schemeClr val="tx1"/>
              </a:solidFill>
            </a:endParaRPr>
          </a:p>
          <a:p>
            <a:pPr lvl="1" algn="l"/>
            <a:r>
              <a:rPr lang="en-US" sz="2600" b="1" dirty="0" smtClean="0">
                <a:solidFill>
                  <a:schemeClr val="tx1"/>
                </a:solidFill>
              </a:rPr>
              <a:t>Dependent students</a:t>
            </a:r>
          </a:p>
          <a:p>
            <a:pPr marL="1255713" lvl="2" indent="-341313" algn="l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$31,000 total </a:t>
            </a:r>
          </a:p>
          <a:p>
            <a:pPr marL="1255713" lvl="2" indent="-341313" algn="l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ONLY $23,000  of that amount can be subsidized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49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1"/>
            <a:ext cx="9144000" cy="914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Berlin Sans FB Demi" panose="020E0802020502020306" pitchFamily="34" charset="0"/>
              </a:rPr>
              <a:t>Federal Work Study</a:t>
            </a:r>
            <a:endParaRPr lang="en-US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7467600" cy="5181600"/>
          </a:xfrm>
        </p:spPr>
        <p:txBody>
          <a:bodyPr anchor="ctr">
            <a:normAutofit fontScale="850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Eligible students will have federal work study on their award letters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This is not a promise of employment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It is the responsibility of the student to secure employment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Job Opportunities are listed on the OSUIT website under work study positions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Students will be allowed to work up to 15 hours per week AT $7.25/hour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Students are paid every two weeks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5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28600"/>
            <a:ext cx="9067800" cy="137159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I Spend my Financial 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Aid ?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6934200" cy="4267200"/>
          </a:xfrm>
        </p:spPr>
        <p:txBody>
          <a:bodyPr anchor="ctr"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When you applied for federal financial aid, you signed a statement agreeing to use your financial aid funds solely for </a:t>
            </a:r>
            <a:r>
              <a:rPr lang="en-US" sz="4000" b="1" u="sng" dirty="0" smtClean="0">
                <a:solidFill>
                  <a:schemeClr val="tx1"/>
                </a:solidFill>
              </a:rPr>
              <a:t>educational purposes</a:t>
            </a:r>
            <a:r>
              <a:rPr lang="en-US" sz="4000" b="1" dirty="0" smtClean="0">
                <a:solidFill>
                  <a:schemeClr val="tx1"/>
                </a:solidFill>
              </a:rPr>
              <a:t>.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84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How Can I Spend My Financial Aid?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GUCCI HANDBAGS</a:t>
            </a:r>
          </a:p>
          <a:p>
            <a:r>
              <a:rPr lang="en-US" b="1" dirty="0" smtClean="0"/>
              <a:t>DESIGNER CLOTHING</a:t>
            </a:r>
          </a:p>
          <a:p>
            <a:r>
              <a:rPr lang="en-US" b="1" dirty="0" smtClean="0"/>
              <a:t>FUN SPRING BREAK TRIPS</a:t>
            </a:r>
          </a:p>
          <a:p>
            <a:r>
              <a:rPr lang="en-US" b="1" dirty="0" smtClean="0"/>
              <a:t>PARTIES</a:t>
            </a:r>
          </a:p>
          <a:p>
            <a:r>
              <a:rPr lang="en-US" b="1" dirty="0" smtClean="0"/>
              <a:t>NEW CAR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TUITION</a:t>
            </a:r>
          </a:p>
          <a:p>
            <a:r>
              <a:rPr lang="en-US" b="1" dirty="0" smtClean="0"/>
              <a:t>FEES</a:t>
            </a:r>
          </a:p>
          <a:p>
            <a:r>
              <a:rPr lang="en-US" b="1" dirty="0" smtClean="0"/>
              <a:t>ROOM &amp; BOARD</a:t>
            </a:r>
          </a:p>
          <a:p>
            <a:r>
              <a:rPr lang="en-US" b="1" dirty="0" smtClean="0"/>
              <a:t>BOOKS &amp; SUPPLIES</a:t>
            </a:r>
          </a:p>
          <a:p>
            <a:r>
              <a:rPr lang="en-US" b="1" dirty="0" smtClean="0"/>
              <a:t>TRANSPORTATION</a:t>
            </a:r>
          </a:p>
          <a:p>
            <a:r>
              <a:rPr lang="en-US" b="1" dirty="0" smtClean="0"/>
              <a:t>MISCELLANEOUS TOOLS AND EXPENSES</a:t>
            </a:r>
            <a:endParaRPr lang="en-US" b="1" dirty="0"/>
          </a:p>
        </p:txBody>
      </p:sp>
      <p:sp>
        <p:nvSpPr>
          <p:cNvPr id="5" name="&quot;No&quot; Symbol 4"/>
          <p:cNvSpPr/>
          <p:nvPr/>
        </p:nvSpPr>
        <p:spPr>
          <a:xfrm>
            <a:off x="952500" y="1600200"/>
            <a:ext cx="1524000" cy="15240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983480" y="1600200"/>
            <a:ext cx="195072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500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I Spend My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Aid?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Educational expenses include transportation, personal expenses, and miscellaneous expenses for education such as computers or supplies needed for courses.</a:t>
            </a:r>
          </a:p>
          <a:p>
            <a:r>
              <a:rPr lang="en-US" b="1" dirty="0" smtClean="0"/>
              <a:t>If you are receiving a refund- it is intended to be used for educational expenses throughout the semester.</a:t>
            </a:r>
          </a:p>
          <a:p>
            <a:r>
              <a:rPr lang="en-US" b="1" dirty="0" smtClean="0"/>
              <a:t>Budgeting is important and necessary to make the funds last until the next disbursement.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64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1"/>
            <a:ext cx="9144000" cy="914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Adjusting Awards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458200" cy="4953000"/>
          </a:xfrm>
        </p:spPr>
        <p:txBody>
          <a:bodyPr anchor="ctr"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Cost of Attendance Budget – EFC = Need</a:t>
            </a:r>
          </a:p>
          <a:p>
            <a:pPr algn="l"/>
            <a:endParaRPr lang="en-US" sz="12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Need based aid (grants, scholarships, and subsidized loans) cannot exceed need</a:t>
            </a:r>
          </a:p>
          <a:p>
            <a:pPr algn="l"/>
            <a:endParaRPr lang="en-US" sz="12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If a new scholarship is awarded to you, it is possible the financial aid office will have to adjust your awards</a:t>
            </a:r>
          </a:p>
          <a:p>
            <a:pPr algn="l"/>
            <a:endParaRPr lang="en-US" sz="12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Sometimes adjusting aid can leave the student owing a balance, so it is important to notify the Financial Aid office of all scholarships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5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52399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Satisfactory Academic Progress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239000" cy="4876800"/>
          </a:xfrm>
        </p:spPr>
        <p:txBody>
          <a:bodyPr anchor="ctr">
            <a:no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ALL students attending OSUIT are required to maintain satisfactory academic progress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This means students are progressing toward a degree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Students are allowed to receive financial aid for up to 150% of the published timeframe of their degree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6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1"/>
            <a:ext cx="9067800" cy="914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Satisfactory Academic Progress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848600" cy="1676400"/>
          </a:xfrm>
        </p:spPr>
        <p:txBody>
          <a:bodyPr anchor="ctr">
            <a:normAutofit fontScale="92500" lnSpcReduction="1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complete a minimum number of credit hours and maintain a minimum GPA each semester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803858"/>
              </p:ext>
            </p:extLst>
          </p:nvPr>
        </p:nvGraphicFramePr>
        <p:xfrm>
          <a:off x="152399" y="3048000"/>
          <a:ext cx="8915400" cy="2590800"/>
        </p:xfrm>
        <a:graphic>
          <a:graphicData uri="http://schemas.openxmlformats.org/drawingml/2006/table">
            <a:tbl>
              <a:tblPr/>
              <a:tblGrid>
                <a:gridCol w="3200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r>
                        <a:rPr lang="en-US" b="1" dirty="0"/>
                        <a:t>Total </a:t>
                      </a:r>
                      <a:r>
                        <a:rPr lang="en-US" b="1" dirty="0" smtClean="0"/>
                        <a:t>Hours Earned </a:t>
                      </a:r>
                      <a:r>
                        <a:rPr lang="en-US" b="1" dirty="0"/>
                        <a:t>From ALL Institutions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1 - 30 Credit Hours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31 or more Credit Hours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r>
                        <a:rPr lang="en-US" b="1" dirty="0"/>
                        <a:t>Minimum Graduation/Retention GPA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2.0 (2.5 for ETD and ITD Majors)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500">
                <a:tc>
                  <a:txBody>
                    <a:bodyPr/>
                    <a:lstStyle/>
                    <a:p>
                      <a:r>
                        <a:rPr lang="en-US" b="1" dirty="0"/>
                        <a:t>Percentage of Total Cumulative Hours Attempted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67%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67%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4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MAX Time Frame To Receive Financial Aid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335166"/>
              </p:ext>
            </p:extLst>
          </p:nvPr>
        </p:nvGraphicFramePr>
        <p:xfrm>
          <a:off x="457200" y="1676399"/>
          <a:ext cx="8229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71700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NORMAL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TIME TO 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COMPLETE PROGRAM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    AS</a:t>
                      </a:r>
                    </a:p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    60 HOURS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  AAS</a:t>
                      </a:r>
                    </a:p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   90 HOURS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    BT</a:t>
                      </a:r>
                    </a:p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   120 HOURS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79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150% </a:t>
                      </a:r>
                    </a:p>
                    <a:p>
                      <a:pPr algn="ctr"/>
                      <a:r>
                        <a:rPr lang="en-US" b="1" dirty="0" smtClean="0"/>
                        <a:t>TIMEFRAME</a:t>
                      </a:r>
                    </a:p>
                    <a:p>
                      <a:pPr algn="ctr"/>
                      <a:r>
                        <a:rPr lang="en-US" b="1" dirty="0" smtClean="0"/>
                        <a:t>TO COMPLETE             PROGRAM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  </a:t>
                      </a:r>
                    </a:p>
                    <a:p>
                      <a:r>
                        <a:rPr lang="en-US" sz="4000" dirty="0" smtClean="0"/>
                        <a:t>    90 </a:t>
                      </a:r>
                    </a:p>
                    <a:p>
                      <a:r>
                        <a:rPr lang="en-US" sz="4000" dirty="0" smtClean="0"/>
                        <a:t>HOURS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</a:t>
                      </a:r>
                    </a:p>
                    <a:p>
                      <a:r>
                        <a:rPr lang="en-US" sz="4000" dirty="0" smtClean="0"/>
                        <a:t>   135 </a:t>
                      </a:r>
                    </a:p>
                    <a:p>
                      <a:r>
                        <a:rPr lang="en-US" sz="4000" dirty="0" smtClean="0"/>
                        <a:t>HOURS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</a:t>
                      </a:r>
                    </a:p>
                    <a:p>
                      <a:r>
                        <a:rPr lang="en-US" sz="4000" dirty="0" smtClean="0"/>
                        <a:t>   180 </a:t>
                      </a:r>
                    </a:p>
                    <a:p>
                      <a:r>
                        <a:rPr lang="en-US" sz="4000" dirty="0" smtClean="0"/>
                        <a:t>HOURS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1219200" y="3124200"/>
            <a:ext cx="364470" cy="11308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3124200" y="3505200"/>
            <a:ext cx="3322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5213838" y="3505200"/>
            <a:ext cx="3322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7315200" y="3505200"/>
            <a:ext cx="3048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809999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42899"/>
            <a:ext cx="4800600" cy="35813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43400"/>
            <a:ext cx="8001000" cy="2057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FAFSA must be completed </a:t>
            </a:r>
            <a:r>
              <a:rPr lang="en-US" b="1" u="sng" dirty="0" smtClean="0">
                <a:solidFill>
                  <a:schemeClr val="tx1"/>
                </a:solidFill>
              </a:rPr>
              <a:t>every </a:t>
            </a:r>
            <a:r>
              <a:rPr lang="en-US" dirty="0" smtClean="0">
                <a:solidFill>
                  <a:schemeClr val="tx1"/>
                </a:solidFill>
              </a:rPr>
              <a:t>year.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Requirements must be met to continue to receive financial aid.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2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1371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Happens If I Fail to Make SAP?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458200" cy="4962099"/>
          </a:xfrm>
        </p:spPr>
        <p:txBody>
          <a:bodyPr anchor="ctr"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first time, you will be placed on </a:t>
            </a:r>
            <a:r>
              <a:rPr lang="en-US" sz="2800" b="1" dirty="0" smtClean="0">
                <a:solidFill>
                  <a:schemeClr val="tx1"/>
                </a:solidFill>
              </a:rPr>
              <a:t>financial aid warning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At the end of warning, if you are not making SAP, you will be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suspended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You can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</a:t>
            </a:r>
            <a:r>
              <a:rPr lang="en-US" sz="2800" dirty="0" smtClean="0">
                <a:solidFill>
                  <a:schemeClr val="tx1"/>
                </a:solidFill>
              </a:rPr>
              <a:t> to have your Financial Aid reinstated, </a:t>
            </a:r>
            <a:r>
              <a:rPr lang="en-US" sz="2800" b="1" dirty="0" smtClean="0">
                <a:solidFill>
                  <a:schemeClr val="tx1"/>
                </a:solidFill>
              </a:rPr>
              <a:t>but you must have a situation that was beyond your control such as death of a family member or illness 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64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1"/>
            <a:ext cx="9067800" cy="914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131444" cy="5029200"/>
          </a:xfrm>
        </p:spPr>
        <p:txBody>
          <a:bodyPr anchor="ctr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Students who successfully appeal are placed on an Academic Plan.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The plan is individual and the student must meet the terms each semester to stay eligible until they do meet SAP.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Students on an Academic Plan cannot withdraw from courses or fail them.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Depending on major and situation, a student will need to make a particular GPA each term to continue on the Academic Plan.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81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106680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Long Can I Receive Financial Aid?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343400"/>
          </a:xfrm>
        </p:spPr>
        <p:txBody>
          <a:bodyPr anchor="ctr"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Federal Pell Grants- can be received for up to 6 full-time years (or 12 full-time semesters)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All years of Pell received at all schools count toward  the calculation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Subsidized Loans- can only be received for 150% of the published length of the program- even if the aggregate limit has not been met or exceeded.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Subsidized loans also lose interest subsidy after 150% of the published timeframe of the program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8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14300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happens if I Withdraw from Some Courses?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7543800" cy="5181600"/>
          </a:xfrm>
        </p:spPr>
        <p:txBody>
          <a:bodyPr anchor="ctr">
            <a:normAutofit lnSpcReduction="10000"/>
          </a:bodyPr>
          <a:lstStyle/>
          <a:p>
            <a:pPr marL="6350" lvl="1" algn="l"/>
            <a:r>
              <a:rPr lang="en-US" sz="2400" b="1" dirty="0" smtClean="0">
                <a:solidFill>
                  <a:schemeClr val="tx1"/>
                </a:solidFill>
              </a:rPr>
              <a:t>ADD/DROP- You have two weeks to adjust your schedule </a:t>
            </a:r>
          </a:p>
          <a:p>
            <a:pPr marL="577850" lvl="1" indent="-5715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Financial Aid is paid on the hours enrolled at the end of the add/drop</a:t>
            </a:r>
          </a:p>
          <a:p>
            <a:pPr marL="577850" lvl="1" indent="-5715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Any courses added after that will not count for Pell Grant eligibility</a:t>
            </a:r>
          </a:p>
          <a:p>
            <a:pPr marL="577850" lvl="1" indent="-5715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Courses that are dropped after that will be Withdrawals and count as attempted hours but not completed</a:t>
            </a:r>
          </a:p>
          <a:p>
            <a:pPr marL="577850" lvl="1" indent="-5715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Withdrawing from </a:t>
            </a:r>
            <a:r>
              <a:rPr lang="en-US" sz="2400" b="1" u="sng" dirty="0" smtClean="0">
                <a:solidFill>
                  <a:schemeClr val="tx1"/>
                </a:solidFill>
              </a:rPr>
              <a:t>one course</a:t>
            </a:r>
            <a:r>
              <a:rPr lang="en-US" sz="2400" b="1" dirty="0" smtClean="0">
                <a:solidFill>
                  <a:schemeClr val="tx1"/>
                </a:solidFill>
              </a:rPr>
              <a:t> will not USUALLY affect financial aid</a:t>
            </a:r>
          </a:p>
          <a:p>
            <a:pPr marL="1022350" lvl="2" indent="-5715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Must be in 6 hours for loans</a:t>
            </a:r>
          </a:p>
          <a:p>
            <a:pPr marL="1022350" lvl="2" indent="-5715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Could impact completion rate (attempting 12 hours and completing 6 is a 50% completion rate- even if A’s are made in the 6 hours, student is not making SAP)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0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happens if I Withdraw from Some Courses?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Financial Aid is paid with the anticipation that a student will complete all hours enrolled during the semester</a:t>
            </a:r>
          </a:p>
          <a:p>
            <a:r>
              <a:rPr lang="en-US" b="1" dirty="0" smtClean="0"/>
              <a:t>IF a student completely withdraws and does not complete the semester, then the Financial Aid office must calculate a return to title IV (called an R2T4)</a:t>
            </a:r>
          </a:p>
          <a:p>
            <a:r>
              <a:rPr lang="en-US" b="1" dirty="0" smtClean="0"/>
              <a:t>This means a student could possibly owe money back to the school or to the department of education  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0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1905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FERPA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(Family Educational Rights and Privacy Act)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7391400" cy="3733800"/>
          </a:xfrm>
        </p:spPr>
        <p:txBody>
          <a:bodyPr anchor="ctr"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Students who want to allow their parents, spouse, grandparents etc. to discuss their financial aid MUST have a signed FERPA agreement on file.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No FERPA Agreement, NO release of financial aid information to anyone, except to the student </a:t>
            </a:r>
          </a:p>
          <a:p>
            <a:pPr algn="l"/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35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541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u="sng" dirty="0" smtClean="0"/>
              <a:t>Know What You OWE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</a:t>
            </a:r>
            <a:r>
              <a:rPr lang="en-US" b="1" dirty="0" smtClean="0"/>
              <a:t>visit NSLDS.ed.gov for loan balances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362200"/>
            <a:ext cx="7696200" cy="4191000"/>
          </a:xfrm>
        </p:spPr>
      </p:pic>
    </p:spTree>
    <p:extLst>
      <p:ext uri="{BB962C8B-B14F-4D97-AF65-F5344CB8AC3E}">
        <p14:creationId xmlns:p14="http://schemas.microsoft.com/office/powerpoint/2010/main" val="31401279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1"/>
            <a:ext cx="9144000" cy="914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DEFAULT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391400" cy="4876800"/>
          </a:xfrm>
        </p:spPr>
        <p:txBody>
          <a:bodyPr anchor="ctr">
            <a:normAutofit fontScale="925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Student loans are the highest debt in the U.S. behind mortgage loans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Student loans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repaid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Consider loans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after you have exhausted all free money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Plan an in-school and after graduation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to determine affordable payment amounts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OVERBORROW!!!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Only borrow what is needed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14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Information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Financial Aid &amp; Scholarships</a:t>
            </a:r>
          </a:p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Grady Clack</a:t>
            </a:r>
          </a:p>
          <a:p>
            <a:pPr marL="0" indent="0">
              <a:buNone/>
              <a:tabLst>
                <a:tab pos="1828800" algn="l"/>
              </a:tabLst>
            </a:pPr>
            <a:r>
              <a:rPr lang="en-US" b="1" dirty="0" smtClean="0"/>
              <a:t>Phone: 	918-293-4684</a:t>
            </a:r>
          </a:p>
          <a:p>
            <a:pPr marL="0" indent="0">
              <a:buNone/>
              <a:tabLst>
                <a:tab pos="1828800" algn="l"/>
              </a:tabLst>
            </a:pPr>
            <a:r>
              <a:rPr lang="en-US" b="1" dirty="0" smtClean="0"/>
              <a:t>Fax: 	918-293-4650</a:t>
            </a:r>
          </a:p>
          <a:p>
            <a:pPr marL="0" indent="0">
              <a:buNone/>
              <a:tabLst>
                <a:tab pos="1828800" algn="l"/>
              </a:tabLst>
            </a:pPr>
            <a:r>
              <a:rPr lang="en-US" b="1" dirty="0" smtClean="0"/>
              <a:t>Email:	osuitfinancialaid@okstate.edu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8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37159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Will I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Receive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Financial Aid Funds?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7543800" cy="5105400"/>
          </a:xfrm>
        </p:spPr>
        <p:txBody>
          <a:bodyPr anchor="ctr"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en-US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Students selected for verification are sent missing information letters via email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If you’re not sure, check your Banner portal at my.okstate.edu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Financial Aid cannot disburse until ALL requested documents are received and verified</a:t>
            </a:r>
          </a:p>
          <a:p>
            <a:pPr algn="l"/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58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Types of Financial Aid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813347"/>
              </p:ext>
            </p:extLst>
          </p:nvPr>
        </p:nvGraphicFramePr>
        <p:xfrm>
          <a:off x="457200" y="1767497"/>
          <a:ext cx="8229600" cy="4617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7377">
                <a:tc>
                  <a:txBody>
                    <a:bodyPr/>
                    <a:lstStyle/>
                    <a:p>
                      <a:r>
                        <a:rPr lang="en-US" sz="3600" u="none" dirty="0" smtClean="0">
                          <a:solidFill>
                            <a:schemeClr val="tx1"/>
                          </a:solidFill>
                        </a:rPr>
                        <a:t>Grants and </a:t>
                      </a:r>
                      <a:r>
                        <a:rPr lang="en-US" sz="3600" u="sng" dirty="0" smtClean="0">
                          <a:solidFill>
                            <a:schemeClr val="tx1"/>
                          </a:solidFill>
                        </a:rPr>
                        <a:t>Scholarships</a:t>
                      </a:r>
                    </a:p>
                    <a:p>
                      <a:r>
                        <a:rPr lang="en-US" sz="2800" u="none" dirty="0" smtClean="0">
                          <a:solidFill>
                            <a:schemeClr val="tx1"/>
                          </a:solidFill>
                        </a:rPr>
                        <a:t>    (gift aid)</a:t>
                      </a:r>
                      <a:endParaRPr lang="en-US" sz="2800" u="none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Pell Grant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SEOG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OTAG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OK Promise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Foundation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Scholarships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Outside Scholarships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400" u="sng" dirty="0" smtClean="0">
                          <a:solidFill>
                            <a:schemeClr val="tx1"/>
                          </a:solidFill>
                        </a:rPr>
                        <a:t>Loans</a:t>
                      </a:r>
                    </a:p>
                    <a:p>
                      <a:pPr algn="ctr"/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(must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be repaid)</a:t>
                      </a:r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Direct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Student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Loans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Parent PLUS loans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Private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Loans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n-US" sz="3600" u="sng" baseline="0" dirty="0" smtClean="0">
                          <a:solidFill>
                            <a:schemeClr val="tx1"/>
                          </a:solidFill>
                        </a:rPr>
                        <a:t>Work Study</a:t>
                      </a:r>
                    </a:p>
                    <a:p>
                      <a:pPr algn="just"/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(must be earned)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On campus employment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32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1066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Will I Receive My Financial Aid Funds?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86800" cy="4648200"/>
          </a:xfrm>
        </p:spPr>
        <p:txBody>
          <a:bodyPr anchor="ctr"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Financial Aid will not disburse until after the end of the add/drop period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Books can be charged to your student account during the first week of class</a:t>
            </a:r>
          </a:p>
          <a:p>
            <a:pPr algn="l"/>
            <a:endParaRPr lang="en-US" sz="2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Financial Aid will be disbursed on the number of hours enrolled, and verified to be in your program, at the end of the add drop period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3246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17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37159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Will I Receive My Financial Aid Funds?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162800" cy="4800600"/>
          </a:xfrm>
        </p:spPr>
        <p:txBody>
          <a:bodyPr anchor="ctr"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Funds will be credited to your bursar account.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Any amount remaining after your account has been paid in full will be disbursed to you.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We encourage direct deposit- contact the bursar office to set this up.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21920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Will I Receive My Financial Aid Funds?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7315200" cy="5181600"/>
          </a:xfrm>
        </p:spPr>
        <p:txBody>
          <a:bodyPr anchor="ctr">
            <a:normAutofit/>
          </a:bodyPr>
          <a:lstStyle/>
          <a:p>
            <a:pPr marL="571500" lvl="1" indent="-571500" algn="l">
              <a:buFont typeface="Arial" panose="020B0604020202020204" pitchFamily="34" charset="0"/>
              <a:buChar char="•"/>
            </a:pPr>
            <a:r>
              <a:rPr lang="en-US" sz="3600" b="1" u="sng" dirty="0" smtClean="0">
                <a:solidFill>
                  <a:schemeClr val="tx1"/>
                </a:solidFill>
              </a:rPr>
              <a:t>OTAG-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</a:p>
          <a:p>
            <a:pPr marL="1028700" lvl="2" indent="-5715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Oklahoma Tuition Aid Grant- will be applied to your account when the funds are received from the regents (fall/spring only)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b="1" u="sng" dirty="0" smtClean="0">
                <a:solidFill>
                  <a:schemeClr val="tx1"/>
                </a:solidFill>
              </a:rPr>
              <a:t>OK Promise-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(formerly OHLAP) will be applied to your account when the funds are received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07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1"/>
            <a:ext cx="91440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Loan$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1851"/>
            <a:ext cx="8686800" cy="5181600"/>
          </a:xfrm>
        </p:spPr>
        <p:txBody>
          <a:bodyPr anchor="ctr">
            <a:normAutofit/>
          </a:bodyPr>
          <a:lstStyle/>
          <a:p>
            <a:pPr algn="l"/>
            <a:r>
              <a:rPr lang="en-US" sz="3000" b="1" dirty="0" smtClean="0">
                <a:solidFill>
                  <a:schemeClr val="tx1"/>
                </a:solidFill>
              </a:rPr>
              <a:t>Federal Direct Stafford Loans Requirements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Master Promissory Note (studentloans.gov)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Entrance Counseling (studentloans.gov)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Must be attending at least 6 hours to receive loans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Two types of loans- subsidized and unsubsidized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When students drop below 6 hours, withdraw, or graduate, Exit Counseling must be completed within 30 days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First time borrowers have a 30 day disbursement delay on their loans.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lvl="1" algn="l"/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l"/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1628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23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1"/>
            <a:ext cx="9144000" cy="914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Loan$</a:t>
            </a:r>
            <a:endParaRPr lang="en-US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086600" cy="5029200"/>
          </a:xfrm>
        </p:spPr>
        <p:txBody>
          <a:bodyPr anchor="ctr">
            <a:normAutofit fontScale="92500"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Dependent Students Annual Amounts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b="1" u="sng" dirty="0" smtClean="0">
                <a:solidFill>
                  <a:schemeClr val="tx1"/>
                </a:solidFill>
              </a:rPr>
              <a:t>First year students 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chemeClr val="tx1"/>
                </a:solidFill>
              </a:rPr>
              <a:t>(less than 30 hours) </a:t>
            </a:r>
            <a:r>
              <a:rPr lang="en-US" sz="2000" b="1" dirty="0" smtClean="0">
                <a:solidFill>
                  <a:schemeClr val="tx1"/>
                </a:solidFill>
              </a:rPr>
              <a:t>can receive up to $5500 in Federal Stafford loans ($3500 subsidized/$2000 unsubsidized or a combination not to exceed $5500 no more than $3500 can be sub)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b="1" u="sng" dirty="0" smtClean="0">
                <a:solidFill>
                  <a:schemeClr val="tx1"/>
                </a:solidFill>
              </a:rPr>
              <a:t>Second Year Students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(31 or more hours earned)- can receive up to $6500 ($4500 sub/$2000 unsub or a combination not to exceed $6500- no more than $4500 sub)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For Dependent students who have parents who received a PLUS loan denial- are awarded an additional $4000 of unsubsidized loans for a total of $9500 /$10500 depending on grade level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622" y="6046177"/>
            <a:ext cx="1051378" cy="81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6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1537</Words>
  <Application>Microsoft Office PowerPoint</Application>
  <PresentationFormat>On-screen Show (4:3)</PresentationFormat>
  <Paragraphs>229</Paragraphs>
  <Slides>28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Aharoni</vt:lpstr>
      <vt:lpstr>Arial</vt:lpstr>
      <vt:lpstr>Berlin Sans FB Demi</vt:lpstr>
      <vt:lpstr>Calibri</vt:lpstr>
      <vt:lpstr>Playbill</vt:lpstr>
      <vt:lpstr>Rage Italic</vt:lpstr>
      <vt:lpstr>Segoe UI</vt:lpstr>
      <vt:lpstr>Wingdings</vt:lpstr>
      <vt:lpstr>1_Office Theme</vt:lpstr>
      <vt:lpstr>Financial aid &amp; scholarships</vt:lpstr>
      <vt:lpstr>PowerPoint Presentation</vt:lpstr>
      <vt:lpstr>When Will I Receive My Financial Aid Funds? </vt:lpstr>
      <vt:lpstr>Types of Financial Aid</vt:lpstr>
      <vt:lpstr>When Will I Receive My Financial Aid Funds? </vt:lpstr>
      <vt:lpstr>When Will I Receive My Financial Aid Funds? </vt:lpstr>
      <vt:lpstr>When Will I Receive My Financial Aid Funds? </vt:lpstr>
      <vt:lpstr>Student Loan$ </vt:lpstr>
      <vt:lpstr>Student Loan$</vt:lpstr>
      <vt:lpstr>Student Loan$</vt:lpstr>
      <vt:lpstr>Federal Stafford Loan Aggregate Limits</vt:lpstr>
      <vt:lpstr>Federal Work Study</vt:lpstr>
      <vt:lpstr>How Can I Spend my Financial  Aid ?</vt:lpstr>
      <vt:lpstr>How Can I Spend My Financial Aid?</vt:lpstr>
      <vt:lpstr>How Can I Spend My Financial Aid?</vt:lpstr>
      <vt:lpstr>Adjusting Awards</vt:lpstr>
      <vt:lpstr>Satisfactory Academic Progress </vt:lpstr>
      <vt:lpstr>Satisfactory Academic Progress </vt:lpstr>
      <vt:lpstr>MAX Time Frame To Receive Financial Aid </vt:lpstr>
      <vt:lpstr>What Happens If I Fail to Make SAP? </vt:lpstr>
      <vt:lpstr>SAP</vt:lpstr>
      <vt:lpstr>How Long Can I Receive Financial Aid?</vt:lpstr>
      <vt:lpstr>What happens if I Withdraw from Some Courses?</vt:lpstr>
      <vt:lpstr>What happens if I Withdraw from Some Courses?</vt:lpstr>
      <vt:lpstr>FERPA (Family Educational Rights and Privacy Act) </vt:lpstr>
      <vt:lpstr>Know What You OWE *visit NSLDS.ed.gov for loan balances</vt:lpstr>
      <vt:lpstr>DEFAULT</vt:lpstr>
      <vt:lpstr>Contact Information</vt:lpstr>
    </vt:vector>
  </TitlesOfParts>
  <Company>OSUIT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OSUIT</dc:creator>
  <cp:lastModifiedBy>Dungee, Chi M</cp:lastModifiedBy>
  <cp:revision>337</cp:revision>
  <cp:lastPrinted>2014-02-19T21:53:42Z</cp:lastPrinted>
  <dcterms:created xsi:type="dcterms:W3CDTF">2013-08-15T15:37:25Z</dcterms:created>
  <dcterms:modified xsi:type="dcterms:W3CDTF">2019-08-15T13:20:14Z</dcterms:modified>
</cp:coreProperties>
</file>