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handoutMasterIdLst>
    <p:handoutMasterId r:id="rId16"/>
  </p:handoutMasterIdLst>
  <p:sldIdLst>
    <p:sldId id="256" r:id="rId2"/>
    <p:sldId id="288" r:id="rId3"/>
    <p:sldId id="265" r:id="rId4"/>
    <p:sldId id="262" r:id="rId5"/>
    <p:sldId id="281" r:id="rId6"/>
    <p:sldId id="267" r:id="rId7"/>
    <p:sldId id="268" r:id="rId8"/>
    <p:sldId id="269" r:id="rId9"/>
    <p:sldId id="283" r:id="rId10"/>
    <p:sldId id="271" r:id="rId11"/>
    <p:sldId id="272" r:id="rId12"/>
    <p:sldId id="278" r:id="rId13"/>
    <p:sldId id="287"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426" autoAdjust="0"/>
    <p:restoredTop sz="94660"/>
  </p:normalViewPr>
  <p:slideViewPr>
    <p:cSldViewPr snapToGrid="0">
      <p:cViewPr varScale="1">
        <p:scale>
          <a:sx n="73" d="100"/>
          <a:sy n="73" d="100"/>
        </p:scale>
        <p:origin x="60" y="54"/>
      </p:cViewPr>
      <p:guideLst/>
    </p:cSldViewPr>
  </p:slideViewPr>
  <p:notesTextViewPr>
    <p:cViewPr>
      <p:scale>
        <a:sx n="3" d="2"/>
        <a:sy n="3" d="2"/>
      </p:scale>
      <p:origin x="0" y="0"/>
    </p:cViewPr>
  </p:notesTextViewPr>
  <p:notesViewPr>
    <p:cSldViewPr snapToGrid="0">
      <p:cViewPr>
        <p:scale>
          <a:sx n="60" d="100"/>
          <a:sy n="60" d="100"/>
        </p:scale>
        <p:origin x="1906" y="-6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BC9D6A5F-9373-46A6-BCCD-DE9E29D12EE8}" type="datetimeFigureOut">
              <a:rPr lang="en-US" smtClean="0"/>
              <a:t>8/27/2019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E113BFBC-6B46-4A34-9A0F-8B4A07C2462A}" type="slidenum">
              <a:rPr lang="en-US" smtClean="0"/>
              <a:t>‹#›</a:t>
            </a:fld>
            <a:endParaRPr lang="en-US"/>
          </a:p>
        </p:txBody>
      </p:sp>
    </p:spTree>
    <p:extLst>
      <p:ext uri="{BB962C8B-B14F-4D97-AF65-F5344CB8AC3E}">
        <p14:creationId xmlns:p14="http://schemas.microsoft.com/office/powerpoint/2010/main" val="2848496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4BC460A8-FB18-4721-9D28-9318D0C71999}" type="datetimeFigureOut">
              <a:rPr lang="en-US" smtClean="0"/>
              <a:t>8/27/2019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97F2842C-59C5-4B96-9405-DB133D02FCED}" type="slidenum">
              <a:rPr lang="en-US" smtClean="0"/>
              <a:t>‹#›</a:t>
            </a:fld>
            <a:endParaRPr lang="en-US"/>
          </a:p>
        </p:txBody>
      </p:sp>
    </p:spTree>
    <p:extLst>
      <p:ext uri="{BB962C8B-B14F-4D97-AF65-F5344CB8AC3E}">
        <p14:creationId xmlns:p14="http://schemas.microsoft.com/office/powerpoint/2010/main" val="1557846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F2842C-59C5-4B96-9405-DB133D02FCED}" type="slidenum">
              <a:rPr lang="en-US" smtClean="0"/>
              <a:t>1</a:t>
            </a:fld>
            <a:endParaRPr lang="en-US"/>
          </a:p>
        </p:txBody>
      </p:sp>
    </p:spTree>
    <p:extLst>
      <p:ext uri="{BB962C8B-B14F-4D97-AF65-F5344CB8AC3E}">
        <p14:creationId xmlns:p14="http://schemas.microsoft.com/office/powerpoint/2010/main" val="34138912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F2842C-59C5-4B96-9405-DB133D02FCED}" type="slidenum">
              <a:rPr lang="en-US" smtClean="0"/>
              <a:t>10</a:t>
            </a:fld>
            <a:endParaRPr lang="en-US"/>
          </a:p>
        </p:txBody>
      </p:sp>
    </p:spTree>
    <p:extLst>
      <p:ext uri="{BB962C8B-B14F-4D97-AF65-F5344CB8AC3E}">
        <p14:creationId xmlns:p14="http://schemas.microsoft.com/office/powerpoint/2010/main" val="42264169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F2842C-59C5-4B96-9405-DB133D02FCED}" type="slidenum">
              <a:rPr lang="en-US" smtClean="0"/>
              <a:t>11</a:t>
            </a:fld>
            <a:endParaRPr lang="en-US"/>
          </a:p>
        </p:txBody>
      </p:sp>
    </p:spTree>
    <p:extLst>
      <p:ext uri="{BB962C8B-B14F-4D97-AF65-F5344CB8AC3E}">
        <p14:creationId xmlns:p14="http://schemas.microsoft.com/office/powerpoint/2010/main" val="29629035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F2842C-59C5-4B96-9405-DB133D02FCED}" type="slidenum">
              <a:rPr lang="en-US" smtClean="0"/>
              <a:t>12</a:t>
            </a:fld>
            <a:endParaRPr lang="en-US"/>
          </a:p>
        </p:txBody>
      </p:sp>
    </p:spTree>
    <p:extLst>
      <p:ext uri="{BB962C8B-B14F-4D97-AF65-F5344CB8AC3E}">
        <p14:creationId xmlns:p14="http://schemas.microsoft.com/office/powerpoint/2010/main" val="34786925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F2842C-59C5-4B96-9405-DB133D02FCED}" type="slidenum">
              <a:rPr lang="en-US" smtClean="0"/>
              <a:t>13</a:t>
            </a:fld>
            <a:endParaRPr lang="en-US"/>
          </a:p>
        </p:txBody>
      </p:sp>
    </p:spTree>
    <p:extLst>
      <p:ext uri="{BB962C8B-B14F-4D97-AF65-F5344CB8AC3E}">
        <p14:creationId xmlns:p14="http://schemas.microsoft.com/office/powerpoint/2010/main" val="3547699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F2842C-59C5-4B96-9405-DB133D02FCED}" type="slidenum">
              <a:rPr lang="en-US" smtClean="0"/>
              <a:t>2</a:t>
            </a:fld>
            <a:endParaRPr lang="en-US"/>
          </a:p>
        </p:txBody>
      </p:sp>
    </p:spTree>
    <p:extLst>
      <p:ext uri="{BB962C8B-B14F-4D97-AF65-F5344CB8AC3E}">
        <p14:creationId xmlns:p14="http://schemas.microsoft.com/office/powerpoint/2010/main" val="2958118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Prior learning credit is based upon demonstration of your knowledge and skills gained through training and experience. You can gain these skills in many ways, such as technical and on-the-job training, workshops, military training, community service, volunteer work, seminars, travel, and independent study. </a:t>
            </a:r>
          </a:p>
          <a:p>
            <a:endParaRPr lang="en-US" dirty="0"/>
          </a:p>
          <a:p>
            <a:r>
              <a:rPr lang="en-US" dirty="0"/>
              <a:t>Students are encouraged to identify the courses that align with their knowledge and skill set and review the course description and learning objectives. (We recommend that students meet with a degree advisor to discuss options)</a:t>
            </a:r>
          </a:p>
          <a:p>
            <a:endParaRPr lang="en-US" dirty="0"/>
          </a:p>
          <a:p>
            <a:r>
              <a:rPr lang="en-US" dirty="0"/>
              <a:t>We want students to gather evidence if they are requesting PLA through industry certifications or portfolio review. Certifications, resume, training records, letters from former employers, and samples of work are great things to include.</a:t>
            </a:r>
          </a:p>
        </p:txBody>
      </p:sp>
      <p:sp>
        <p:nvSpPr>
          <p:cNvPr id="4" name="Slide Number Placeholder 3"/>
          <p:cNvSpPr>
            <a:spLocks noGrp="1"/>
          </p:cNvSpPr>
          <p:nvPr>
            <p:ph type="sldNum" sz="quarter" idx="10"/>
          </p:nvPr>
        </p:nvSpPr>
        <p:spPr/>
        <p:txBody>
          <a:bodyPr/>
          <a:lstStyle/>
          <a:p>
            <a:fld id="{97F2842C-59C5-4B96-9405-DB133D02FCED}" type="slidenum">
              <a:rPr lang="en-US" smtClean="0"/>
              <a:t>3</a:t>
            </a:fld>
            <a:endParaRPr lang="en-US"/>
          </a:p>
        </p:txBody>
      </p:sp>
    </p:spTree>
    <p:extLst>
      <p:ext uri="{BB962C8B-B14F-4D97-AF65-F5344CB8AC3E}">
        <p14:creationId xmlns:p14="http://schemas.microsoft.com/office/powerpoint/2010/main" val="3718518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F2842C-59C5-4B96-9405-DB133D02FCED}" type="slidenum">
              <a:rPr lang="en-US" smtClean="0"/>
              <a:t>4</a:t>
            </a:fld>
            <a:endParaRPr lang="en-US"/>
          </a:p>
        </p:txBody>
      </p:sp>
    </p:spTree>
    <p:extLst>
      <p:ext uri="{BB962C8B-B14F-4D97-AF65-F5344CB8AC3E}">
        <p14:creationId xmlns:p14="http://schemas.microsoft.com/office/powerpoint/2010/main" val="673981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F2842C-59C5-4B96-9405-DB133D02FCED}" type="slidenum">
              <a:rPr lang="en-US" smtClean="0"/>
              <a:t>5</a:t>
            </a:fld>
            <a:endParaRPr lang="en-US"/>
          </a:p>
        </p:txBody>
      </p:sp>
    </p:spTree>
    <p:extLst>
      <p:ext uri="{BB962C8B-B14F-4D97-AF65-F5344CB8AC3E}">
        <p14:creationId xmlns:p14="http://schemas.microsoft.com/office/powerpoint/2010/main" val="2654927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F2842C-59C5-4B96-9405-DB133D02FCED}" type="slidenum">
              <a:rPr lang="en-US" smtClean="0"/>
              <a:t>6</a:t>
            </a:fld>
            <a:endParaRPr lang="en-US"/>
          </a:p>
        </p:txBody>
      </p:sp>
    </p:spTree>
    <p:extLst>
      <p:ext uri="{BB962C8B-B14F-4D97-AF65-F5344CB8AC3E}">
        <p14:creationId xmlns:p14="http://schemas.microsoft.com/office/powerpoint/2010/main" val="2586133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F2842C-59C5-4B96-9405-DB133D02FCED}" type="slidenum">
              <a:rPr lang="en-US" smtClean="0"/>
              <a:t>7</a:t>
            </a:fld>
            <a:endParaRPr lang="en-US"/>
          </a:p>
        </p:txBody>
      </p:sp>
    </p:spTree>
    <p:extLst>
      <p:ext uri="{BB962C8B-B14F-4D97-AF65-F5344CB8AC3E}">
        <p14:creationId xmlns:p14="http://schemas.microsoft.com/office/powerpoint/2010/main" val="5113358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F2842C-59C5-4B96-9405-DB133D02FCED}" type="slidenum">
              <a:rPr lang="en-US" smtClean="0"/>
              <a:t>8</a:t>
            </a:fld>
            <a:endParaRPr lang="en-US"/>
          </a:p>
        </p:txBody>
      </p:sp>
    </p:spTree>
    <p:extLst>
      <p:ext uri="{BB962C8B-B14F-4D97-AF65-F5344CB8AC3E}">
        <p14:creationId xmlns:p14="http://schemas.microsoft.com/office/powerpoint/2010/main" val="33888371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encourage students to study the course material if they are taking institutional challenge exams. They only get once chance to pass it! </a:t>
            </a:r>
          </a:p>
          <a:p>
            <a:endParaRPr lang="en-US" dirty="0"/>
          </a:p>
        </p:txBody>
      </p:sp>
      <p:sp>
        <p:nvSpPr>
          <p:cNvPr id="4" name="Slide Number Placeholder 3"/>
          <p:cNvSpPr>
            <a:spLocks noGrp="1"/>
          </p:cNvSpPr>
          <p:nvPr>
            <p:ph type="sldNum" sz="quarter" idx="10"/>
          </p:nvPr>
        </p:nvSpPr>
        <p:spPr/>
        <p:txBody>
          <a:bodyPr/>
          <a:lstStyle/>
          <a:p>
            <a:fld id="{97F2842C-59C5-4B96-9405-DB133D02FCED}" type="slidenum">
              <a:rPr lang="en-US" smtClean="0"/>
              <a:t>9</a:t>
            </a:fld>
            <a:endParaRPr lang="en-US"/>
          </a:p>
        </p:txBody>
      </p:sp>
    </p:spTree>
    <p:extLst>
      <p:ext uri="{BB962C8B-B14F-4D97-AF65-F5344CB8AC3E}">
        <p14:creationId xmlns:p14="http://schemas.microsoft.com/office/powerpoint/2010/main" val="8303392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D200B3F0-A9BC-48CE-8EB6-ECE965069900}" type="datetimeFigureOut">
              <a:rPr lang="en-US" dirty="0"/>
              <a:pPr/>
              <a:t>8/27/2019</a:t>
            </a:fld>
            <a:endParaRPr lang="en-US" dirty="0"/>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r>
              <a:rPr lang="en-US" dirty="0"/>
              <a:t>
              </a:t>
            </a:r>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F9FFFF-3106-4DDB-AA62-0C80862170D6}" type="datetimeFigureOut">
              <a:rPr lang="en-US" dirty="0"/>
              <a:t>8/27/2019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3DA38B7-AE95-4DC8-9A51-7A71F545B098}" type="datetimeFigureOut">
              <a:rPr lang="en-US" dirty="0"/>
              <a:t>8/27/2019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6F1EC2B-8188-4AC2-9F0D-8D09C51D505A}" type="datetimeFigureOut">
              <a:rPr lang="en-US" dirty="0"/>
              <a:t>8/27/2019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12B75E-944F-430B-BE5F-C69FA8823C04}" type="datetimeFigureOut">
              <a:rPr lang="en-US" dirty="0"/>
              <a:t>8/27/2019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9AE0DC7-7F53-471C-A711-B3DA6F2535F3}" type="datetimeFigureOut">
              <a:rPr lang="en-US" dirty="0"/>
              <a:t>8/27/2019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1F4C9D-4618-451D-80C1-6A376BB42AB4}" type="datetimeFigureOut">
              <a:rPr lang="en-US" dirty="0"/>
              <a:t>8/27/2019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4D2318-CE40-42F6-962A-4C6D6CF697DB}" type="datetimeFigureOut">
              <a:rPr lang="en-US" dirty="0"/>
              <a:t>8/27/2019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476AC1-EB7F-4BEF-90D9-5764B50DAF8A}" type="datetimeFigureOut">
              <a:rPr lang="en-US" dirty="0"/>
              <a:t>8/27/2019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20712A-F861-4AB0-A754-4F5A2033CD4B}" type="datetimeFigureOut">
              <a:rPr lang="en-US" dirty="0"/>
              <a:t>8/27/2019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4507B7-F2DC-4B2C-B14D-58A9766807A2}" type="datetimeFigureOut">
              <a:rPr lang="en-US" dirty="0"/>
              <a:t>8/27/2019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4A483D-5CB4-4842-8F2F-05D5276ACF63}" type="datetimeFigureOut">
              <a:rPr lang="en-US" dirty="0"/>
              <a:t>8/27/2019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1CE32E-9DC0-47C8-A657-48F5C3E4A10B}" type="datetimeFigureOut">
              <a:rPr lang="en-US" dirty="0"/>
              <a:t>8/27/2019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DF5C0D-8C3A-4771-A43D-83937FC700D4}" type="datetimeFigureOut">
              <a:rPr lang="en-US" dirty="0"/>
              <a:t>8/27/2019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3D2D6-FCC2-425A-A4A7-8058E8C01CB1}" type="datetimeFigureOut">
              <a:rPr lang="en-US" dirty="0"/>
              <a:t>8/27/2019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CF2683-E6E7-4CC3-9EEE-7854DD4F3545}" type="datetimeFigureOut">
              <a:rPr lang="en-US" dirty="0"/>
              <a:t>8/27/2019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20F81-B39D-4CBB-8BF3-5D6E395D0F72}" type="datetimeFigureOut">
              <a:rPr lang="en-US" dirty="0"/>
              <a:t>8/27/2019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64B320A-89BA-47B2-A525-92E8D10B06E4}" type="datetimeFigureOut">
              <a:rPr lang="en-US" dirty="0"/>
              <a:t>8/27/2019</a:t>
            </a:fld>
            <a:endParaRPr lang="en-US" dirty="0"/>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6.xml"/><Relationship Id="rId5" Type="http://schemas.openxmlformats.org/officeDocument/2006/relationships/image" Target="../media/image5.jpg"/><Relationship Id="rId4" Type="http://schemas.openxmlformats.org/officeDocument/2006/relationships/image" Target="../media/image4.jpg"/></Relationships>
</file>

<file path=ppt/slides/_rels/slide13.xml.rels><?xml version="1.0" encoding="UTF-8" standalone="yes"?>
<Relationships xmlns="http://schemas.openxmlformats.org/package/2006/relationships"><Relationship Id="rId3" Type="http://schemas.openxmlformats.org/officeDocument/2006/relationships/hyperlink" Target="https://nam04.safelinks.protection.outlook.com/?url=https://osuit.edu/&amp;data=02|01|lcurrin@okstate.edu|f4d60482ebec4717424808d711fcd999|2a69c91de8494e34a230cdf8b27e1964|0|0|636997650153353311&amp;sdata=S4pr7GxnXqwHJeVefDJLHiwX%2BfHxouI08OWAmMqR0C0%3D&amp;reserved=0" TargetMode="External"/><Relationship Id="rId2" Type="http://schemas.openxmlformats.org/officeDocument/2006/relationships/notesSlide" Target="../notesSlides/notesSlide13.xml"/><Relationship Id="rId1" Type="http://schemas.openxmlformats.org/officeDocument/2006/relationships/slideLayout" Target="../slideLayouts/slideLayout11.xml"/><Relationship Id="rId5" Type="http://schemas.openxmlformats.org/officeDocument/2006/relationships/image" Target="../media/image7.jp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3589" y="1149530"/>
            <a:ext cx="10295164" cy="3418844"/>
          </a:xfrm>
        </p:spPr>
        <p:txBody>
          <a:bodyPr/>
          <a:lstStyle/>
          <a:p>
            <a:pPr algn="ctr"/>
            <a:r>
              <a:rPr lang="en-US" b="1" i="1" dirty="0" smtClean="0"/>
              <a:t>Welcome</a:t>
            </a:r>
            <a:r>
              <a:rPr lang="en-US" sz="3600" dirty="0" smtClean="0"/>
              <a:t/>
            </a:r>
            <a:br>
              <a:rPr lang="en-US" sz="3600" dirty="0" smtClean="0"/>
            </a:br>
            <a:r>
              <a:rPr lang="en-US" sz="3600" dirty="0" smtClean="0"/>
              <a:t> to</a:t>
            </a:r>
            <a:br>
              <a:rPr lang="en-US" sz="3600" dirty="0" smtClean="0"/>
            </a:br>
            <a:r>
              <a:rPr lang="en-US" sz="3600" dirty="0" smtClean="0"/>
              <a:t>Cowboy Up!</a:t>
            </a:r>
            <a:br>
              <a:rPr lang="en-US" sz="3600" dirty="0" smtClean="0"/>
            </a:br>
            <a:r>
              <a:rPr lang="en-US" sz="3600" dirty="0" smtClean="0"/>
              <a:t>New Student Orientation</a:t>
            </a:r>
            <a:br>
              <a:rPr lang="en-US" sz="3600" dirty="0" smtClean="0"/>
            </a:br>
            <a:r>
              <a:rPr lang="en-US" sz="3600" dirty="0" smtClean="0"/>
              <a:t>at</a:t>
            </a:r>
            <a:r>
              <a:rPr lang="en-US" dirty="0"/>
              <a:t/>
            </a:r>
            <a:br>
              <a:rPr lang="en-US" dirty="0"/>
            </a:br>
            <a:r>
              <a:rPr lang="en-US" b="1" dirty="0" smtClean="0"/>
              <a:t>OSU Institute of Technology</a:t>
            </a:r>
            <a:endParaRPr lang="en-US" b="1" dirty="0"/>
          </a:p>
        </p:txBody>
      </p:sp>
      <p:sp>
        <p:nvSpPr>
          <p:cNvPr id="9" name="Subtitle 2"/>
          <p:cNvSpPr txBox="1">
            <a:spLocks/>
          </p:cNvSpPr>
          <p:nvPr/>
        </p:nvSpPr>
        <p:spPr>
          <a:xfrm>
            <a:off x="5623924" y="10148484"/>
            <a:ext cx="5014025" cy="861419"/>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spcBef>
                <a:spcPts val="0"/>
              </a:spcBef>
            </a:pPr>
            <a:r>
              <a:rPr lang="en-US" cap="none">
                <a:solidFill>
                  <a:schemeClr val="tx1"/>
                </a:solidFill>
                <a:latin typeface="Calibri" panose="020F0502020204030204" pitchFamily="34" charset="0"/>
                <a:cs typeface="Calibri" panose="020F0502020204030204" pitchFamily="34" charset="0"/>
              </a:rPr>
              <a:t>Lisa Currington</a:t>
            </a:r>
          </a:p>
          <a:p>
            <a:pPr>
              <a:spcBef>
                <a:spcPts val="0"/>
              </a:spcBef>
            </a:pPr>
            <a:r>
              <a:rPr lang="en-US" cap="none">
                <a:solidFill>
                  <a:schemeClr val="tx1"/>
                </a:solidFill>
                <a:latin typeface="Calibri" panose="020F0502020204030204" pitchFamily="34" charset="0"/>
                <a:cs typeface="Calibri" panose="020F0502020204030204" pitchFamily="34" charset="0"/>
              </a:rPr>
              <a:t>November 18, 2016	</a:t>
            </a:r>
          </a:p>
          <a:p>
            <a:pPr>
              <a:spcBef>
                <a:spcPts val="0"/>
              </a:spcBef>
            </a:pPr>
            <a:endParaRPr lang="en-US" cap="none">
              <a:solidFill>
                <a:schemeClr val="tx1"/>
              </a:solidFill>
              <a:latin typeface="Calibri" panose="020F0502020204030204" pitchFamily="34" charset="0"/>
              <a:cs typeface="Calibri" panose="020F0502020204030204" pitchFamily="34" charset="0"/>
            </a:endParaRPr>
          </a:p>
          <a:p>
            <a:endParaRPr lang="en-US" dirty="0"/>
          </a:p>
        </p:txBody>
      </p:sp>
      <p:pic>
        <p:nvPicPr>
          <p:cNvPr id="10" name="Picture 6"/>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630761" y="5014912"/>
            <a:ext cx="1617992" cy="1247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1134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 Learning Assessment at </a:t>
            </a:r>
            <a:r>
              <a:rPr lang="en-US" dirty="0" smtClean="0"/>
              <a:t>OSUIT</a:t>
            </a:r>
            <a:endParaRPr lang="en-US" dirty="0"/>
          </a:p>
        </p:txBody>
      </p:sp>
      <p:sp>
        <p:nvSpPr>
          <p:cNvPr id="3" name="Text Placeholder 2"/>
          <p:cNvSpPr>
            <a:spLocks noGrp="1"/>
          </p:cNvSpPr>
          <p:nvPr>
            <p:ph type="body" sz="half" idx="2"/>
          </p:nvPr>
        </p:nvSpPr>
        <p:spPr>
          <a:xfrm>
            <a:off x="138545" y="3131127"/>
            <a:ext cx="11485419" cy="3588327"/>
          </a:xfrm>
        </p:spPr>
        <p:txBody>
          <a:bodyPr>
            <a:noAutofit/>
          </a:bodyPr>
          <a:lstStyle/>
          <a:p>
            <a:r>
              <a:rPr lang="en-US" sz="2500" dirty="0"/>
              <a:t>General Policies and Procedures (Key Things to Know</a:t>
            </a:r>
            <a:r>
              <a:rPr lang="en-US" sz="2500" dirty="0" smtClean="0"/>
              <a:t>)</a:t>
            </a:r>
            <a:endParaRPr lang="en-US" sz="2500" dirty="0"/>
          </a:p>
          <a:p>
            <a:pPr marL="285750" indent="-285750">
              <a:buClr>
                <a:schemeClr val="accent2">
                  <a:lumMod val="75000"/>
                </a:schemeClr>
              </a:buClr>
              <a:buFont typeface="Wingdings" panose="05000000000000000000" pitchFamily="2" charset="2"/>
              <a:buChar char="q"/>
            </a:pPr>
            <a:r>
              <a:rPr lang="en-US" sz="2500" dirty="0" smtClean="0"/>
              <a:t>Industry Certifications and Licensures must be current. </a:t>
            </a:r>
            <a:endParaRPr lang="en-US" sz="2500" dirty="0"/>
          </a:p>
          <a:p>
            <a:pPr marL="285750" indent="-285750">
              <a:buClr>
                <a:schemeClr val="accent2">
                  <a:lumMod val="75000"/>
                </a:schemeClr>
              </a:buClr>
              <a:buFont typeface="Wingdings" panose="05000000000000000000" pitchFamily="2" charset="2"/>
              <a:buChar char="q"/>
            </a:pPr>
            <a:r>
              <a:rPr lang="en-US" sz="2500" dirty="0" smtClean="0"/>
              <a:t>Unless </a:t>
            </a:r>
            <a:r>
              <a:rPr lang="en-US" sz="2500" dirty="0"/>
              <a:t>otherwise </a:t>
            </a:r>
            <a:r>
              <a:rPr lang="en-US" sz="2500" dirty="0" smtClean="0"/>
              <a:t>specified, PLA </a:t>
            </a:r>
            <a:r>
              <a:rPr lang="en-US" sz="2500" dirty="0"/>
              <a:t>testing and evaluation scores are valid for a three (3) year </a:t>
            </a:r>
            <a:r>
              <a:rPr lang="en-US" sz="2500" dirty="0" smtClean="0"/>
              <a:t>period.</a:t>
            </a:r>
            <a:endParaRPr lang="en-US" sz="2500" dirty="0"/>
          </a:p>
          <a:p>
            <a:pPr marL="800100" lvl="1" indent="-342900">
              <a:buClr>
                <a:schemeClr val="accent2">
                  <a:lumMod val="75000"/>
                </a:schemeClr>
              </a:buClr>
              <a:buFont typeface="Wingdings" panose="05000000000000000000" pitchFamily="2" charset="2"/>
              <a:buChar char="§"/>
            </a:pPr>
            <a:r>
              <a:rPr lang="en-US" sz="2500" dirty="0"/>
              <a:t>Note: Scores will only be honored if the course is currently offered through OSUIT as a part of the student’s declared major.</a:t>
            </a:r>
          </a:p>
        </p:txBody>
      </p:sp>
    </p:spTree>
    <p:extLst>
      <p:ext uri="{BB962C8B-B14F-4D97-AF65-F5344CB8AC3E}">
        <p14:creationId xmlns:p14="http://schemas.microsoft.com/office/powerpoint/2010/main" val="2710207279"/>
      </p:ext>
    </p:extLst>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 Learning Assessment at </a:t>
            </a:r>
            <a:r>
              <a:rPr lang="en-US" dirty="0" smtClean="0"/>
              <a:t>OSUIT</a:t>
            </a:r>
            <a:endParaRPr lang="en-US" dirty="0"/>
          </a:p>
        </p:txBody>
      </p:sp>
      <p:sp>
        <p:nvSpPr>
          <p:cNvPr id="3" name="Text Placeholder 2"/>
          <p:cNvSpPr>
            <a:spLocks noGrp="1"/>
          </p:cNvSpPr>
          <p:nvPr>
            <p:ph type="body" sz="half" idx="2"/>
          </p:nvPr>
        </p:nvSpPr>
        <p:spPr>
          <a:xfrm>
            <a:off x="3117273" y="3186546"/>
            <a:ext cx="5886436" cy="3410989"/>
          </a:xfrm>
        </p:spPr>
        <p:txBody>
          <a:bodyPr>
            <a:noAutofit/>
          </a:bodyPr>
          <a:lstStyle/>
          <a:p>
            <a:r>
              <a:rPr lang="en-US" sz="2000" dirty="0"/>
              <a:t>Prior Learning Assessment Evaluation Methods</a:t>
            </a:r>
          </a:p>
          <a:p>
            <a:pPr marL="285750" indent="-285750">
              <a:buClr>
                <a:schemeClr val="accent2">
                  <a:lumMod val="75000"/>
                </a:schemeClr>
              </a:buClr>
              <a:buFont typeface="Wingdings" panose="05000000000000000000" pitchFamily="2" charset="2"/>
              <a:buChar char="q"/>
            </a:pPr>
            <a:r>
              <a:rPr lang="en-US" sz="1600" dirty="0"/>
              <a:t>Standardized Examinations</a:t>
            </a:r>
          </a:p>
          <a:p>
            <a:pPr marL="742950" lvl="1" indent="-285750">
              <a:buClr>
                <a:schemeClr val="accent2">
                  <a:lumMod val="75000"/>
                </a:schemeClr>
              </a:buClr>
              <a:buFont typeface="Wingdings" panose="05000000000000000000" pitchFamily="2" charset="2"/>
              <a:buChar char="§"/>
            </a:pPr>
            <a:r>
              <a:rPr lang="en-US" sz="1600" dirty="0"/>
              <a:t>Advanced Placement (AP) Examinations</a:t>
            </a:r>
          </a:p>
          <a:p>
            <a:pPr marL="742950" lvl="1" indent="-285750">
              <a:buClr>
                <a:schemeClr val="accent2">
                  <a:lumMod val="75000"/>
                </a:schemeClr>
              </a:buClr>
              <a:buFont typeface="Wingdings" panose="05000000000000000000" pitchFamily="2" charset="2"/>
              <a:buChar char="§"/>
            </a:pPr>
            <a:r>
              <a:rPr lang="en-US" sz="1600" dirty="0"/>
              <a:t>College Level Examination Program (CLEP)</a:t>
            </a:r>
          </a:p>
          <a:p>
            <a:pPr marL="742950" lvl="1" indent="-285750">
              <a:buClr>
                <a:schemeClr val="accent2">
                  <a:lumMod val="75000"/>
                </a:schemeClr>
              </a:buClr>
              <a:buFont typeface="Wingdings" panose="05000000000000000000" pitchFamily="2" charset="2"/>
              <a:buChar char="§"/>
            </a:pPr>
            <a:r>
              <a:rPr lang="en-US" sz="1600" dirty="0"/>
              <a:t>DANTES Subject Standardized Tests (DSST)</a:t>
            </a:r>
          </a:p>
          <a:p>
            <a:pPr marL="285750" indent="-285750">
              <a:buClr>
                <a:schemeClr val="accent2">
                  <a:lumMod val="75000"/>
                </a:schemeClr>
              </a:buClr>
              <a:buFont typeface="Wingdings" panose="05000000000000000000" pitchFamily="2" charset="2"/>
              <a:buChar char="q"/>
            </a:pPr>
            <a:r>
              <a:rPr lang="en-US" sz="1600" dirty="0"/>
              <a:t>Industry Certifications and Licenses</a:t>
            </a:r>
          </a:p>
          <a:p>
            <a:pPr marL="285750" indent="-285750">
              <a:buClr>
                <a:schemeClr val="accent2">
                  <a:lumMod val="75000"/>
                </a:schemeClr>
              </a:buClr>
              <a:buFont typeface="Wingdings" panose="05000000000000000000" pitchFamily="2" charset="2"/>
              <a:buChar char="q"/>
            </a:pPr>
            <a:r>
              <a:rPr lang="en-US" sz="1600" dirty="0"/>
              <a:t>Institutional Challenge Exams</a:t>
            </a:r>
          </a:p>
          <a:p>
            <a:pPr marL="285750" indent="-285750">
              <a:buClr>
                <a:schemeClr val="accent2">
                  <a:lumMod val="75000"/>
                </a:schemeClr>
              </a:buClr>
              <a:buFont typeface="Wingdings" panose="05000000000000000000" pitchFamily="2" charset="2"/>
              <a:buChar char="q"/>
            </a:pPr>
            <a:r>
              <a:rPr lang="en-US" sz="1600" dirty="0"/>
              <a:t>Portfolio Review</a:t>
            </a:r>
          </a:p>
          <a:p>
            <a:pPr marL="285750" indent="-285750">
              <a:buClr>
                <a:schemeClr val="accent2">
                  <a:lumMod val="75000"/>
                </a:schemeClr>
              </a:buClr>
              <a:buFont typeface="Wingdings" panose="05000000000000000000" pitchFamily="2" charset="2"/>
              <a:buChar char="q"/>
            </a:pPr>
            <a:r>
              <a:rPr lang="en-US" sz="1600" dirty="0"/>
              <a:t>Evaluation of Military Training &amp; Experience</a:t>
            </a:r>
          </a:p>
        </p:txBody>
      </p:sp>
    </p:spTree>
    <p:extLst>
      <p:ext uri="{BB962C8B-B14F-4D97-AF65-F5344CB8AC3E}">
        <p14:creationId xmlns:p14="http://schemas.microsoft.com/office/powerpoint/2010/main" val="231749116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 Learning Assessment at OSUIT</a:t>
            </a:r>
            <a:endParaRPr lang="en-US" dirty="0"/>
          </a:p>
        </p:txBody>
      </p:sp>
      <p:sp>
        <p:nvSpPr>
          <p:cNvPr id="4" name="TextBox 3"/>
          <p:cNvSpPr txBox="1"/>
          <p:nvPr/>
        </p:nvSpPr>
        <p:spPr>
          <a:xfrm>
            <a:off x="189609" y="2553746"/>
            <a:ext cx="6106688" cy="3046988"/>
          </a:xfrm>
          <a:prstGeom prst="rect">
            <a:avLst/>
          </a:prstGeom>
          <a:noFill/>
        </p:spPr>
        <p:txBody>
          <a:bodyPr wrap="square" rtlCol="0">
            <a:spAutoFit/>
          </a:bodyPr>
          <a:lstStyle/>
          <a:p>
            <a:pPr algn="ctr"/>
            <a:r>
              <a:rPr lang="en-US" sz="2400" dirty="0"/>
              <a:t>OSUIT Programs of Study Included in PLA Options</a:t>
            </a:r>
          </a:p>
          <a:p>
            <a:pPr lvl="1"/>
            <a:endParaRPr lang="en-US" dirty="0"/>
          </a:p>
          <a:p>
            <a:pPr marL="285750" indent="-285750">
              <a:buClr>
                <a:schemeClr val="accent2">
                  <a:lumMod val="75000"/>
                </a:schemeClr>
              </a:buClr>
              <a:buFont typeface="Wingdings" panose="05000000000000000000" pitchFamily="2" charset="2"/>
              <a:buChar char="q"/>
            </a:pPr>
            <a:r>
              <a:rPr lang="en-US" dirty="0"/>
              <a:t>Opportunities to earn prior learning credit in technical coursework exist for almost every OSUIT AAS </a:t>
            </a:r>
            <a:r>
              <a:rPr lang="en-US" dirty="0" smtClean="0"/>
              <a:t>degree.</a:t>
            </a:r>
          </a:p>
          <a:p>
            <a:pPr marL="742950" lvl="1" indent="-285750">
              <a:buClr>
                <a:schemeClr val="accent2">
                  <a:lumMod val="75000"/>
                </a:schemeClr>
              </a:buClr>
              <a:buFont typeface="Wingdings" panose="05000000000000000000" pitchFamily="2" charset="2"/>
              <a:buChar char="§"/>
            </a:pPr>
            <a:r>
              <a:rPr lang="en-US" dirty="0" smtClean="0"/>
              <a:t>Current exclusions include: </a:t>
            </a:r>
          </a:p>
          <a:p>
            <a:pPr marL="1200150" lvl="2" indent="-285750">
              <a:buClr>
                <a:schemeClr val="accent2">
                  <a:lumMod val="75000"/>
                </a:schemeClr>
              </a:buClr>
              <a:buFont typeface="Century Gothic" panose="020B0502020202020204" pitchFamily="34" charset="0"/>
              <a:buChar char="◘"/>
            </a:pPr>
            <a:r>
              <a:rPr lang="en-US" dirty="0" smtClean="0"/>
              <a:t>High Voltage Lineman Program</a:t>
            </a:r>
          </a:p>
          <a:p>
            <a:pPr marL="1200150" lvl="2" indent="-285750">
              <a:buClr>
                <a:schemeClr val="accent2">
                  <a:lumMod val="75000"/>
                </a:schemeClr>
              </a:buClr>
              <a:buFont typeface="Century Gothic" panose="020B0502020202020204" pitchFamily="34" charset="0"/>
              <a:buChar char="◘"/>
            </a:pPr>
            <a:r>
              <a:rPr lang="en-US" dirty="0" smtClean="0"/>
              <a:t>Pipeline Integrity</a:t>
            </a:r>
          </a:p>
          <a:p>
            <a:pPr marL="1200150" lvl="2" indent="-285750">
              <a:buClr>
                <a:schemeClr val="accent2">
                  <a:lumMod val="75000"/>
                </a:schemeClr>
              </a:buClr>
              <a:buFont typeface="Century Gothic" panose="020B0502020202020204" pitchFamily="34" charset="0"/>
              <a:buChar char="◘"/>
            </a:pPr>
            <a:r>
              <a:rPr lang="en-US" dirty="0" smtClean="0"/>
              <a:t>Orthotics and Prosthetics</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18755" y="4123405"/>
            <a:ext cx="2015067" cy="2015067"/>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60363" y="4711979"/>
            <a:ext cx="1468149" cy="1015701"/>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28512" y="4294402"/>
            <a:ext cx="2011926" cy="1673075"/>
          </a:xfrm>
          <a:prstGeom prst="rect">
            <a:avLst/>
          </a:prstGeom>
        </p:spPr>
      </p:pic>
    </p:spTree>
    <p:extLst>
      <p:ext uri="{BB962C8B-B14F-4D97-AF65-F5344CB8AC3E}">
        <p14:creationId xmlns:p14="http://schemas.microsoft.com/office/powerpoint/2010/main" val="121797416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6751" y="878896"/>
            <a:ext cx="8825659" cy="1747526"/>
          </a:xfrm>
        </p:spPr>
        <p:txBody>
          <a:bodyPr/>
          <a:lstStyle/>
          <a:p>
            <a:r>
              <a:rPr lang="en-US" dirty="0" smtClean="0"/>
              <a:t>   </a:t>
            </a:r>
            <a:endParaRPr lang="en-US" dirty="0"/>
          </a:p>
        </p:txBody>
      </p:sp>
      <p:sp>
        <p:nvSpPr>
          <p:cNvPr id="7" name="Text Placeholder 6"/>
          <p:cNvSpPr>
            <a:spLocks noGrp="1"/>
          </p:cNvSpPr>
          <p:nvPr>
            <p:ph type="body" sz="half" idx="2"/>
          </p:nvPr>
        </p:nvSpPr>
        <p:spPr>
          <a:xfrm>
            <a:off x="1246752" y="3183160"/>
            <a:ext cx="8825659" cy="3550149"/>
          </a:xfrm>
        </p:spPr>
        <p:txBody>
          <a:bodyPr>
            <a:normAutofit lnSpcReduction="10000"/>
          </a:bodyPr>
          <a:lstStyle/>
          <a:p>
            <a:r>
              <a:rPr lang="en-US" sz="2400" b="1" dirty="0"/>
              <a:t>Lisa Currington</a:t>
            </a:r>
            <a:endParaRPr lang="en-US" sz="2400" dirty="0"/>
          </a:p>
          <a:p>
            <a:r>
              <a:rPr lang="en-US" sz="2000" b="1" dirty="0"/>
              <a:t>Prior Learning Assessment &amp; Articulation Services Coordinator</a:t>
            </a:r>
            <a:endParaRPr lang="en-US" sz="2000" dirty="0"/>
          </a:p>
          <a:p>
            <a:r>
              <a:rPr lang="en-US" b="1" dirty="0">
                <a:solidFill>
                  <a:schemeClr val="accent2">
                    <a:lumMod val="75000"/>
                  </a:schemeClr>
                </a:solidFill>
              </a:rPr>
              <a:t>OSU Institute of Technology</a:t>
            </a:r>
            <a:r>
              <a:rPr lang="en-US" dirty="0"/>
              <a:t>|</a:t>
            </a:r>
            <a:r>
              <a:rPr lang="en-US" b="1" dirty="0"/>
              <a:t>1801 E. 4</a:t>
            </a:r>
            <a:r>
              <a:rPr lang="en-US" b="1" baseline="30000" dirty="0"/>
              <a:t>th</a:t>
            </a:r>
            <a:r>
              <a:rPr lang="en-US" b="1" dirty="0"/>
              <a:t> </a:t>
            </a:r>
            <a:r>
              <a:rPr lang="en-US" b="1" dirty="0" err="1"/>
              <a:t>Street</a:t>
            </a:r>
            <a:r>
              <a:rPr lang="en-US" dirty="0" err="1"/>
              <a:t>|</a:t>
            </a:r>
            <a:r>
              <a:rPr lang="en-US" b="1" dirty="0" err="1">
                <a:solidFill>
                  <a:schemeClr val="accent2">
                    <a:lumMod val="75000"/>
                  </a:schemeClr>
                </a:solidFill>
              </a:rPr>
              <a:t>Okmulgee</a:t>
            </a:r>
            <a:r>
              <a:rPr lang="en-US" b="1" dirty="0">
                <a:solidFill>
                  <a:schemeClr val="accent2">
                    <a:lumMod val="75000"/>
                  </a:schemeClr>
                </a:solidFill>
              </a:rPr>
              <a:t>, OK 74447</a:t>
            </a:r>
            <a:endParaRPr lang="en-US" dirty="0">
              <a:solidFill>
                <a:schemeClr val="accent2">
                  <a:lumMod val="75000"/>
                </a:schemeClr>
              </a:solidFill>
            </a:endParaRPr>
          </a:p>
          <a:p>
            <a:r>
              <a:rPr lang="en-US" b="1" dirty="0"/>
              <a:t>email: </a:t>
            </a:r>
            <a:r>
              <a:rPr lang="en-US" b="1" u="sng" dirty="0" smtClean="0"/>
              <a:t>lcurrin@okstate.edu</a:t>
            </a:r>
            <a:r>
              <a:rPr lang="en-US" dirty="0" smtClean="0"/>
              <a:t> </a:t>
            </a:r>
            <a:r>
              <a:rPr lang="en-US" dirty="0"/>
              <a:t>|</a:t>
            </a:r>
            <a:r>
              <a:rPr lang="en-US" b="1" dirty="0" err="1">
                <a:solidFill>
                  <a:schemeClr val="accent2">
                    <a:lumMod val="75000"/>
                  </a:schemeClr>
                </a:solidFill>
              </a:rPr>
              <a:t>ph</a:t>
            </a:r>
            <a:r>
              <a:rPr lang="en-US" b="1" dirty="0" smtClean="0">
                <a:solidFill>
                  <a:schemeClr val="accent2">
                    <a:lumMod val="75000"/>
                  </a:schemeClr>
                </a:solidFill>
              </a:rPr>
              <a:t>: 918.293.3809</a:t>
            </a:r>
            <a:r>
              <a:rPr lang="en-US" dirty="0" smtClean="0"/>
              <a:t>|</a:t>
            </a:r>
            <a:r>
              <a:rPr lang="en-US" b="1" dirty="0" smtClean="0"/>
              <a:t>www.osuit.edu/</a:t>
            </a:r>
            <a:r>
              <a:rPr lang="en-US" b="1" dirty="0" err="1" smtClean="0"/>
              <a:t>pla</a:t>
            </a:r>
            <a:endParaRPr lang="en-US" b="1" dirty="0" smtClean="0"/>
          </a:p>
          <a:p>
            <a:r>
              <a:rPr lang="en-US" altLang="en-US" b="1" dirty="0">
                <a:latin typeface="Arial" panose="020B0604020202020204" pitchFamily="34" charset="0"/>
                <a:ea typeface="Times New Roman" panose="02020603050405020304" pitchFamily="18" charset="0"/>
                <a:cs typeface="Arial" panose="020B0604020202020204" pitchFamily="34" charset="0"/>
              </a:rPr>
              <a:t>Be True to You</a:t>
            </a:r>
            <a:r>
              <a:rPr lang="en-US" altLang="en-US" dirty="0">
                <a:latin typeface="Arial" panose="020B0604020202020204" pitchFamily="34" charset="0"/>
                <a:ea typeface="Times New Roman" panose="02020603050405020304" pitchFamily="18" charset="0"/>
                <a:cs typeface="Arial" panose="020B0604020202020204" pitchFamily="34" charset="0"/>
              </a:rPr>
              <a:t> </a:t>
            </a:r>
            <a:r>
              <a:rPr lang="en-US" altLang="en-US" b="1" dirty="0">
                <a:solidFill>
                  <a:srgbClr val="ED7D31"/>
                </a:solidFill>
                <a:latin typeface="Arial" panose="020B0604020202020204" pitchFamily="34" charset="0"/>
                <a:ea typeface="Times New Roman" panose="02020603050405020304" pitchFamily="18" charset="0"/>
                <a:cs typeface="Arial" panose="020B0604020202020204" pitchFamily="34" charset="0"/>
              </a:rPr>
              <a:t>| </a:t>
            </a:r>
            <a:r>
              <a:rPr lang="en-US" altLang="en-US" b="1" dirty="0">
                <a:latin typeface="Arial" panose="020B0604020202020204" pitchFamily="34" charset="0"/>
                <a:ea typeface="Times New Roman" panose="02020603050405020304" pitchFamily="18" charset="0"/>
                <a:cs typeface="Arial" panose="020B0604020202020204" pitchFamily="34" charset="0"/>
              </a:rPr>
              <a:t>Be the One They Call</a:t>
            </a:r>
            <a:endParaRPr lang="en-US" altLang="en-US" dirty="0">
              <a:latin typeface="Arial" panose="020B0604020202020204" pitchFamily="34" charset="0"/>
            </a:endParaRPr>
          </a:p>
          <a:p>
            <a:endParaRPr lang="en-US" b="1" dirty="0" smtClean="0"/>
          </a:p>
          <a:p>
            <a:r>
              <a:rPr lang="en-US" b="1" dirty="0" smtClean="0"/>
              <a:t>Physical Office Location: Phillip 66 or Chesapeake Energy Building</a:t>
            </a:r>
            <a:endParaRPr lang="en-US" dirty="0" smtClean="0"/>
          </a:p>
          <a:p>
            <a:endParaRPr lang="en-US" dirty="0" smtClean="0"/>
          </a:p>
          <a:p>
            <a:r>
              <a:rPr lang="en-US" b="1" dirty="0" smtClean="0"/>
              <a:t>Questions or Comments?                                                                              </a:t>
            </a:r>
            <a:endParaRPr lang="en-US" b="1" dirty="0"/>
          </a:p>
        </p:txBody>
      </p:sp>
      <p:pic>
        <p:nvPicPr>
          <p:cNvPr id="6" name="Picture 2" descr="cid:image001.png@01D543BB.042B2760">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87641" y="5745375"/>
            <a:ext cx="1104900" cy="86836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46752" y="965167"/>
            <a:ext cx="3685466" cy="1574985"/>
          </a:xfrm>
          <a:prstGeom prst="rect">
            <a:avLst/>
          </a:prstGeom>
        </p:spPr>
      </p:pic>
      <p:sp>
        <p:nvSpPr>
          <p:cNvPr id="4" name="TextBox 3"/>
          <p:cNvSpPr txBox="1"/>
          <p:nvPr/>
        </p:nvSpPr>
        <p:spPr>
          <a:xfrm>
            <a:off x="5361866" y="792628"/>
            <a:ext cx="4710545" cy="2000548"/>
          </a:xfrm>
          <a:prstGeom prst="rect">
            <a:avLst/>
          </a:prstGeom>
          <a:noFill/>
        </p:spPr>
        <p:txBody>
          <a:bodyPr wrap="square" rtlCol="0">
            <a:spAutoFit/>
          </a:bodyPr>
          <a:lstStyle/>
          <a:p>
            <a:r>
              <a:rPr lang="en-US" sz="4800" dirty="0" smtClean="0">
                <a:latin typeface="Adobe Gothic Std B" panose="020B0800000000000000" pitchFamily="34" charset="-128"/>
                <a:ea typeface="Adobe Gothic Std B" panose="020B0800000000000000" pitchFamily="34" charset="-128"/>
                <a:cs typeface="Mongolian Baiti" panose="03000500000000000000" pitchFamily="66" charset="0"/>
              </a:rPr>
              <a:t>INSTITUTE</a:t>
            </a:r>
            <a:r>
              <a:rPr lang="en-US" sz="4400" dirty="0" smtClean="0">
                <a:latin typeface="Adobe Gothic Std B" panose="020B0800000000000000" pitchFamily="34" charset="-128"/>
                <a:ea typeface="Adobe Gothic Std B" panose="020B0800000000000000" pitchFamily="34" charset="-128"/>
                <a:cs typeface="Mongolian Baiti" panose="03000500000000000000" pitchFamily="66" charset="0"/>
              </a:rPr>
              <a:t> </a:t>
            </a:r>
            <a:r>
              <a:rPr lang="en-US" sz="3200" dirty="0" smtClean="0">
                <a:latin typeface="Adobe Gothic Std B" panose="020B0800000000000000" pitchFamily="34" charset="-128"/>
                <a:ea typeface="Adobe Gothic Std B" panose="020B0800000000000000" pitchFamily="34" charset="-128"/>
                <a:cs typeface="Mongolian Baiti" panose="03000500000000000000" pitchFamily="66" charset="0"/>
              </a:rPr>
              <a:t>OF</a:t>
            </a:r>
            <a:r>
              <a:rPr lang="en-US" sz="4400" dirty="0" smtClean="0">
                <a:latin typeface="Adobe Gothic Std B" panose="020B0800000000000000" pitchFamily="34" charset="-128"/>
                <a:ea typeface="Adobe Gothic Std B" panose="020B0800000000000000" pitchFamily="34" charset="-128"/>
                <a:cs typeface="Mongolian Baiti" panose="03000500000000000000" pitchFamily="66" charset="0"/>
              </a:rPr>
              <a:t> </a:t>
            </a:r>
            <a:r>
              <a:rPr lang="en-US" sz="4800" dirty="0" smtClean="0">
                <a:latin typeface="Adobe Gothic Std B" panose="020B0800000000000000" pitchFamily="34" charset="-128"/>
                <a:ea typeface="Adobe Gothic Std B" panose="020B0800000000000000" pitchFamily="34" charset="-128"/>
                <a:cs typeface="Mongolian Baiti" panose="03000500000000000000" pitchFamily="66" charset="0"/>
              </a:rPr>
              <a:t>TECHNOLOGY</a:t>
            </a:r>
          </a:p>
          <a:p>
            <a:r>
              <a:rPr lang="en-US" sz="2800" dirty="0" smtClean="0">
                <a:latin typeface="Adobe Gothic Std B" panose="020B0800000000000000" pitchFamily="34" charset="-128"/>
                <a:ea typeface="Adobe Gothic Std B" panose="020B0800000000000000" pitchFamily="34" charset="-128"/>
              </a:rPr>
              <a:t>Prior Learning Assessment</a:t>
            </a:r>
            <a:endParaRPr lang="en-US" sz="2800" dirty="0">
              <a:latin typeface="Adobe Gothic Std B" panose="020B0800000000000000" pitchFamily="34" charset="-128"/>
              <a:ea typeface="Adobe Gothic Std B" panose="020B0800000000000000" pitchFamily="34" charset="-128"/>
            </a:endParaRPr>
          </a:p>
        </p:txBody>
      </p:sp>
      <p:cxnSp>
        <p:nvCxnSpPr>
          <p:cNvPr id="10" name="Straight Connector 9"/>
          <p:cNvCxnSpPr/>
          <p:nvPr/>
        </p:nvCxnSpPr>
        <p:spPr>
          <a:xfrm flipH="1">
            <a:off x="5237175" y="1080655"/>
            <a:ext cx="5161" cy="12498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86308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Prior Learning Assessment </a:t>
            </a:r>
            <a:r>
              <a:rPr lang="en-US" dirty="0" smtClean="0"/>
              <a:t>Cowboy Up!</a:t>
            </a:r>
            <a:r>
              <a:rPr lang="en-US" dirty="0"/>
              <a:t/>
            </a:r>
            <a:br>
              <a:rPr lang="en-US" dirty="0"/>
            </a:br>
            <a:r>
              <a:rPr lang="en-US" sz="3200" dirty="0" smtClean="0"/>
              <a:t>OSU Institute of Technology</a:t>
            </a:r>
            <a:endParaRPr lang="en-US" sz="3200" dirty="0"/>
          </a:p>
        </p:txBody>
      </p:sp>
      <p:sp>
        <p:nvSpPr>
          <p:cNvPr id="3" name="Subtitle 2"/>
          <p:cNvSpPr>
            <a:spLocks noGrp="1"/>
          </p:cNvSpPr>
          <p:nvPr>
            <p:ph type="subTitle" idx="1"/>
          </p:nvPr>
        </p:nvSpPr>
        <p:spPr>
          <a:xfrm>
            <a:off x="1154955" y="4777380"/>
            <a:ext cx="3610228" cy="861419"/>
          </a:xfrm>
        </p:spPr>
        <p:txBody>
          <a:bodyPr>
            <a:normAutofit lnSpcReduction="10000"/>
          </a:bodyPr>
          <a:lstStyle/>
          <a:p>
            <a:pPr>
              <a:spcBef>
                <a:spcPts val="0"/>
              </a:spcBef>
            </a:pPr>
            <a:r>
              <a:rPr lang="en-US" cap="none" dirty="0">
                <a:solidFill>
                  <a:schemeClr val="tx1"/>
                </a:solidFill>
                <a:latin typeface="Calibri" panose="020F0502020204030204" pitchFamily="34" charset="0"/>
                <a:cs typeface="Calibri" panose="020F0502020204030204" pitchFamily="34" charset="0"/>
              </a:rPr>
              <a:t>Lisa Currington</a:t>
            </a:r>
          </a:p>
          <a:p>
            <a:pPr>
              <a:spcBef>
                <a:spcPts val="0"/>
              </a:spcBef>
            </a:pPr>
            <a:r>
              <a:rPr lang="en-US" cap="none" dirty="0" smtClean="0">
                <a:solidFill>
                  <a:schemeClr val="tx1"/>
                </a:solidFill>
                <a:latin typeface="Calibri" panose="020F0502020204030204" pitchFamily="34" charset="0"/>
                <a:cs typeface="Calibri" panose="020F0502020204030204" pitchFamily="34" charset="0"/>
              </a:rPr>
              <a:t>August 6, 2019</a:t>
            </a:r>
          </a:p>
          <a:p>
            <a:pPr>
              <a:spcBef>
                <a:spcPts val="0"/>
              </a:spcBef>
            </a:pPr>
            <a:r>
              <a:rPr lang="en-US" cap="none" dirty="0">
                <a:solidFill>
                  <a:schemeClr val="tx1"/>
                </a:solidFill>
                <a:latin typeface="Calibri" panose="020F0502020204030204" pitchFamily="34" charset="0"/>
                <a:cs typeface="Calibri" panose="020F0502020204030204" pitchFamily="34" charset="0"/>
              </a:rPr>
              <a:t>	</a:t>
            </a:r>
          </a:p>
          <a:p>
            <a:pPr>
              <a:spcBef>
                <a:spcPts val="0"/>
              </a:spcBef>
            </a:pPr>
            <a:endParaRPr lang="en-US" cap="none" dirty="0">
              <a:solidFill>
                <a:schemeClr val="tx1"/>
              </a:solidFill>
              <a:latin typeface="Calibri" panose="020F0502020204030204" pitchFamily="34" charset="0"/>
              <a:cs typeface="Calibri" panose="020F0502020204030204" pitchFamily="34" charset="0"/>
            </a:endParaRPr>
          </a:p>
          <a:p>
            <a:endParaRPr lang="en-US" dirty="0"/>
          </a:p>
        </p:txBody>
      </p:sp>
      <p:sp>
        <p:nvSpPr>
          <p:cNvPr id="9" name="Subtitle 2"/>
          <p:cNvSpPr txBox="1">
            <a:spLocks/>
          </p:cNvSpPr>
          <p:nvPr/>
        </p:nvSpPr>
        <p:spPr>
          <a:xfrm>
            <a:off x="5623924" y="10148484"/>
            <a:ext cx="5014025" cy="861419"/>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spcBef>
                <a:spcPts val="0"/>
              </a:spcBef>
            </a:pPr>
            <a:r>
              <a:rPr lang="en-US" cap="none">
                <a:solidFill>
                  <a:schemeClr val="tx1"/>
                </a:solidFill>
                <a:latin typeface="Calibri" panose="020F0502020204030204" pitchFamily="34" charset="0"/>
                <a:cs typeface="Calibri" panose="020F0502020204030204" pitchFamily="34" charset="0"/>
              </a:rPr>
              <a:t>Lisa Currington</a:t>
            </a:r>
          </a:p>
          <a:p>
            <a:pPr>
              <a:spcBef>
                <a:spcPts val="0"/>
              </a:spcBef>
            </a:pPr>
            <a:r>
              <a:rPr lang="en-US" cap="none">
                <a:solidFill>
                  <a:schemeClr val="tx1"/>
                </a:solidFill>
                <a:latin typeface="Calibri" panose="020F0502020204030204" pitchFamily="34" charset="0"/>
                <a:cs typeface="Calibri" panose="020F0502020204030204" pitchFamily="34" charset="0"/>
              </a:rPr>
              <a:t>November 18, 2016	</a:t>
            </a:r>
          </a:p>
          <a:p>
            <a:pPr>
              <a:spcBef>
                <a:spcPts val="0"/>
              </a:spcBef>
            </a:pPr>
            <a:endParaRPr lang="en-US" cap="none">
              <a:solidFill>
                <a:schemeClr val="tx1"/>
              </a:solidFill>
              <a:latin typeface="Calibri" panose="020F0502020204030204" pitchFamily="34" charset="0"/>
              <a:cs typeface="Calibri" panose="020F0502020204030204" pitchFamily="34" charset="0"/>
            </a:endParaRPr>
          </a:p>
          <a:p>
            <a:endParaRPr lang="en-US" dirty="0"/>
          </a:p>
        </p:txBody>
      </p:sp>
      <p:pic>
        <p:nvPicPr>
          <p:cNvPr id="10" name="Picture 6"/>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630761" y="5014912"/>
            <a:ext cx="1617992" cy="1247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5667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Education is the most powerful weapon which you can use to change the world.</a:t>
            </a:r>
            <a:br>
              <a:rPr lang="en-US" dirty="0"/>
            </a:br>
            <a:r>
              <a:rPr lang="en-US" dirty="0"/>
              <a:t>	-</a:t>
            </a:r>
            <a:r>
              <a:rPr lang="en-US" sz="2400" dirty="0"/>
              <a:t>Nelson Mandela</a:t>
            </a:r>
          </a:p>
        </p:txBody>
      </p:sp>
      <p:sp>
        <p:nvSpPr>
          <p:cNvPr id="3" name="Text Placeholder 2"/>
          <p:cNvSpPr>
            <a:spLocks noGrp="1"/>
          </p:cNvSpPr>
          <p:nvPr>
            <p:ph type="body" sz="half" idx="13"/>
          </p:nvPr>
        </p:nvSpPr>
        <p:spPr/>
        <p:txBody>
          <a:bodyPr>
            <a:noAutofit/>
          </a:bodyPr>
          <a:lstStyle/>
          <a:p>
            <a:r>
              <a:rPr lang="en-US" sz="1800" dirty="0"/>
              <a:t>Prior Learning Assessment at </a:t>
            </a:r>
            <a:r>
              <a:rPr lang="en-US" sz="1800" dirty="0" smtClean="0"/>
              <a:t>OSUIT</a:t>
            </a:r>
            <a:endParaRPr lang="en-US" sz="1800" dirty="0"/>
          </a:p>
        </p:txBody>
      </p:sp>
      <p:sp>
        <p:nvSpPr>
          <p:cNvPr id="4" name="Text Placeholder 3"/>
          <p:cNvSpPr>
            <a:spLocks noGrp="1"/>
          </p:cNvSpPr>
          <p:nvPr>
            <p:ph type="body" sz="half" idx="2"/>
          </p:nvPr>
        </p:nvSpPr>
        <p:spPr>
          <a:xfrm>
            <a:off x="374074" y="4739425"/>
            <a:ext cx="11139054" cy="1993884"/>
          </a:xfrm>
        </p:spPr>
        <p:txBody>
          <a:bodyPr>
            <a:noAutofit/>
          </a:bodyPr>
          <a:lstStyle/>
          <a:p>
            <a:pPr marL="285750" indent="-285750">
              <a:buClr>
                <a:schemeClr val="accent2">
                  <a:lumMod val="75000"/>
                </a:schemeClr>
              </a:buClr>
              <a:buFont typeface="Wingdings" panose="05000000000000000000" pitchFamily="2" charset="2"/>
              <a:buChar char="q"/>
            </a:pPr>
            <a:r>
              <a:rPr lang="en-US" sz="3200" dirty="0" smtClean="0"/>
              <a:t>What is Prior Learning Assessment (PLA?) </a:t>
            </a:r>
          </a:p>
          <a:p>
            <a:pPr marL="742950" lvl="1" indent="-285750">
              <a:buClr>
                <a:schemeClr val="accent2">
                  <a:lumMod val="75000"/>
                </a:schemeClr>
              </a:buClr>
              <a:buFont typeface="Wingdings" panose="05000000000000000000" pitchFamily="2" charset="2"/>
              <a:buChar char="q"/>
            </a:pPr>
            <a:endParaRPr lang="en-US" sz="3200" dirty="0" smtClean="0"/>
          </a:p>
          <a:p>
            <a:pPr>
              <a:buClr>
                <a:schemeClr val="accent2">
                  <a:lumMod val="75000"/>
                </a:schemeClr>
              </a:buClr>
            </a:pPr>
            <a:r>
              <a:rPr lang="en-US" sz="2400" dirty="0" smtClean="0"/>
              <a:t> </a:t>
            </a:r>
            <a:endParaRPr lang="en-US" sz="2400" dirty="0"/>
          </a:p>
        </p:txBody>
      </p:sp>
    </p:spTree>
    <p:extLst>
      <p:ext uri="{BB962C8B-B14F-4D97-AF65-F5344CB8AC3E}">
        <p14:creationId xmlns:p14="http://schemas.microsoft.com/office/powerpoint/2010/main" val="903039885"/>
      </p:ext>
    </p:extLst>
  </p:cSld>
  <p:clrMapOvr>
    <a:masterClrMapping/>
  </p:clrMapOvr>
  <p:transition spd="slow">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 Learning Assessment at OSUIT</a:t>
            </a:r>
            <a:endParaRPr lang="en-US" dirty="0"/>
          </a:p>
        </p:txBody>
      </p:sp>
      <p:sp>
        <p:nvSpPr>
          <p:cNvPr id="3" name="Text Placeholder 2"/>
          <p:cNvSpPr>
            <a:spLocks noGrp="1"/>
          </p:cNvSpPr>
          <p:nvPr>
            <p:ph type="body" sz="half" idx="2"/>
          </p:nvPr>
        </p:nvSpPr>
        <p:spPr>
          <a:xfrm>
            <a:off x="429492" y="3543300"/>
            <a:ext cx="10958944" cy="2899064"/>
          </a:xfrm>
        </p:spPr>
        <p:txBody>
          <a:bodyPr>
            <a:noAutofit/>
          </a:bodyPr>
          <a:lstStyle/>
          <a:p>
            <a:pPr marL="285750" indent="-285750">
              <a:buClr>
                <a:schemeClr val="accent2">
                  <a:lumMod val="75000"/>
                </a:schemeClr>
              </a:buClr>
              <a:buFont typeface="Wingdings" panose="05000000000000000000" pitchFamily="2" charset="2"/>
              <a:buChar char="q"/>
            </a:pPr>
            <a:r>
              <a:rPr lang="en-US" sz="2400" dirty="0"/>
              <a:t>Through PLA, students are evaluated individually based upon their unique knowledge and skill set.</a:t>
            </a:r>
          </a:p>
          <a:p>
            <a:pPr marL="285750" indent="-285750">
              <a:buClr>
                <a:schemeClr val="accent2">
                  <a:lumMod val="75000"/>
                </a:schemeClr>
              </a:buClr>
              <a:buFont typeface="Wingdings" panose="05000000000000000000" pitchFamily="2" charset="2"/>
              <a:buChar char="q"/>
            </a:pPr>
            <a:endParaRPr lang="en-US" sz="2400" dirty="0"/>
          </a:p>
          <a:p>
            <a:pPr marL="285750" indent="-285750">
              <a:buClr>
                <a:schemeClr val="accent2">
                  <a:lumMod val="75000"/>
                </a:schemeClr>
              </a:buClr>
              <a:buFont typeface="Wingdings" panose="05000000000000000000" pitchFamily="2" charset="2"/>
              <a:buChar char="q"/>
            </a:pPr>
            <a:r>
              <a:rPr lang="en-US" sz="2400" dirty="0"/>
              <a:t>This process recognizes college level learning that a student has already obtained, while at the same time ensuring accurate placement of each student. </a:t>
            </a:r>
          </a:p>
        </p:txBody>
      </p:sp>
    </p:spTree>
    <p:extLst>
      <p:ext uri="{BB962C8B-B14F-4D97-AF65-F5344CB8AC3E}">
        <p14:creationId xmlns:p14="http://schemas.microsoft.com/office/powerpoint/2010/main" val="320450535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 Learning Assessment at OSUIT</a:t>
            </a:r>
            <a:endParaRPr lang="en-US" dirty="0"/>
          </a:p>
        </p:txBody>
      </p:sp>
      <p:sp>
        <p:nvSpPr>
          <p:cNvPr id="3" name="Text Placeholder 2"/>
          <p:cNvSpPr>
            <a:spLocks noGrp="1"/>
          </p:cNvSpPr>
          <p:nvPr>
            <p:ph type="body" sz="half" idx="2"/>
          </p:nvPr>
        </p:nvSpPr>
        <p:spPr>
          <a:xfrm>
            <a:off x="221674" y="3543299"/>
            <a:ext cx="11679382" cy="3190010"/>
          </a:xfrm>
        </p:spPr>
        <p:txBody>
          <a:bodyPr>
            <a:normAutofit/>
          </a:bodyPr>
          <a:lstStyle/>
          <a:p>
            <a:r>
              <a:rPr lang="en-US" sz="2800" dirty="0"/>
              <a:t>General Policies and Procedures (Key Things to Know)</a:t>
            </a:r>
          </a:p>
          <a:p>
            <a:pPr marL="285750" indent="-285750">
              <a:buClr>
                <a:schemeClr val="accent2">
                  <a:lumMod val="75000"/>
                </a:schemeClr>
              </a:buClr>
              <a:buFont typeface="Wingdings" panose="05000000000000000000" pitchFamily="2" charset="2"/>
              <a:buChar char="q"/>
            </a:pPr>
            <a:r>
              <a:rPr lang="en-US" sz="2800" dirty="0"/>
              <a:t>Prior learning credit is based upon a student’s demonstration of college level learning – </a:t>
            </a:r>
            <a:r>
              <a:rPr lang="en-US" sz="2800" b="1" u="sng" dirty="0"/>
              <a:t>not</a:t>
            </a:r>
            <a:r>
              <a:rPr lang="en-US" sz="2800" dirty="0"/>
              <a:t> upon training or experience</a:t>
            </a:r>
            <a:r>
              <a:rPr lang="en-US" sz="2800" dirty="0" smtClean="0"/>
              <a:t>.</a:t>
            </a:r>
          </a:p>
          <a:p>
            <a:pPr>
              <a:buClr>
                <a:schemeClr val="accent2">
                  <a:lumMod val="75000"/>
                </a:schemeClr>
              </a:buClr>
            </a:pPr>
            <a:endParaRPr lang="en-US" sz="2800" dirty="0"/>
          </a:p>
          <a:p>
            <a:pPr marL="285750" indent="-285750">
              <a:buClr>
                <a:schemeClr val="accent2">
                  <a:lumMod val="75000"/>
                </a:schemeClr>
              </a:buClr>
              <a:buFont typeface="Wingdings" panose="05000000000000000000" pitchFamily="2" charset="2"/>
              <a:buChar char="q"/>
            </a:pPr>
            <a:r>
              <a:rPr lang="en-US" sz="2800" dirty="0"/>
              <a:t>Students must apply to be a degree seeking student at OSUIT prior to requesting a PLA evaluation.</a:t>
            </a:r>
          </a:p>
          <a:p>
            <a:endParaRPr lang="en-US" dirty="0"/>
          </a:p>
        </p:txBody>
      </p:sp>
    </p:spTree>
    <p:extLst>
      <p:ext uri="{BB962C8B-B14F-4D97-AF65-F5344CB8AC3E}">
        <p14:creationId xmlns:p14="http://schemas.microsoft.com/office/powerpoint/2010/main" val="3024601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 Learning Assessment at </a:t>
            </a:r>
            <a:r>
              <a:rPr lang="en-US" dirty="0" smtClean="0"/>
              <a:t>OSUIT</a:t>
            </a:r>
            <a:endParaRPr lang="en-US" dirty="0"/>
          </a:p>
        </p:txBody>
      </p:sp>
      <p:sp>
        <p:nvSpPr>
          <p:cNvPr id="3" name="Text Placeholder 2"/>
          <p:cNvSpPr>
            <a:spLocks noGrp="1"/>
          </p:cNvSpPr>
          <p:nvPr>
            <p:ph type="body" sz="half" idx="2"/>
          </p:nvPr>
        </p:nvSpPr>
        <p:spPr>
          <a:xfrm>
            <a:off x="222069" y="3265714"/>
            <a:ext cx="11215847" cy="3487783"/>
          </a:xfrm>
        </p:spPr>
        <p:txBody>
          <a:bodyPr>
            <a:noAutofit/>
          </a:bodyPr>
          <a:lstStyle/>
          <a:p>
            <a:r>
              <a:rPr lang="en-US" sz="2500" dirty="0"/>
              <a:t>General Policies and Procedures (Key Things to Know)</a:t>
            </a:r>
          </a:p>
          <a:p>
            <a:pPr marL="285750" indent="-285750">
              <a:buClr>
                <a:schemeClr val="accent2">
                  <a:lumMod val="75000"/>
                </a:schemeClr>
              </a:buClr>
              <a:buFont typeface="Wingdings" panose="05000000000000000000" pitchFamily="2" charset="2"/>
              <a:buChar char="q"/>
            </a:pPr>
            <a:r>
              <a:rPr lang="en-US" sz="2500" dirty="0"/>
              <a:t>Students may only receive prior learning credit that is applicable to their declared major at OSUIT</a:t>
            </a:r>
            <a:r>
              <a:rPr lang="en-US" sz="2500" dirty="0" smtClean="0"/>
              <a:t>.</a:t>
            </a:r>
          </a:p>
          <a:p>
            <a:pPr>
              <a:buClr>
                <a:schemeClr val="accent2">
                  <a:lumMod val="75000"/>
                </a:schemeClr>
              </a:buClr>
            </a:pPr>
            <a:endParaRPr lang="en-US" sz="2400" dirty="0" smtClean="0"/>
          </a:p>
          <a:p>
            <a:pPr marL="285750" indent="-285750">
              <a:buClr>
                <a:schemeClr val="accent2">
                  <a:lumMod val="75000"/>
                </a:schemeClr>
              </a:buClr>
              <a:buFont typeface="Wingdings" panose="05000000000000000000" pitchFamily="2" charset="2"/>
              <a:buChar char="q"/>
            </a:pPr>
            <a:r>
              <a:rPr lang="en-US" sz="2500" dirty="0" smtClean="0"/>
              <a:t>Students </a:t>
            </a:r>
            <a:r>
              <a:rPr lang="en-US" sz="2500" dirty="0"/>
              <a:t>must complete 12 or more semesters of college credit bearing coursework (no 0-level courses) through OSUIT before earned prior learning credit will be placed on their transcript</a:t>
            </a:r>
            <a:r>
              <a:rPr lang="en-US" sz="2500" dirty="0" smtClean="0"/>
              <a:t>.</a:t>
            </a:r>
          </a:p>
        </p:txBody>
      </p:sp>
    </p:spTree>
    <p:extLst>
      <p:ext uri="{BB962C8B-B14F-4D97-AF65-F5344CB8AC3E}">
        <p14:creationId xmlns:p14="http://schemas.microsoft.com/office/powerpoint/2010/main" val="222733837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 Learning Assessment at </a:t>
            </a:r>
            <a:r>
              <a:rPr lang="en-US" dirty="0" smtClean="0"/>
              <a:t>OSUIT</a:t>
            </a:r>
            <a:endParaRPr lang="en-US" dirty="0"/>
          </a:p>
        </p:txBody>
      </p:sp>
      <p:sp>
        <p:nvSpPr>
          <p:cNvPr id="3" name="Text Placeholder 2"/>
          <p:cNvSpPr>
            <a:spLocks noGrp="1"/>
          </p:cNvSpPr>
          <p:nvPr>
            <p:ph type="body" sz="half" idx="2"/>
          </p:nvPr>
        </p:nvSpPr>
        <p:spPr>
          <a:xfrm>
            <a:off x="352698" y="3095897"/>
            <a:ext cx="10952612" cy="3457303"/>
          </a:xfrm>
        </p:spPr>
        <p:txBody>
          <a:bodyPr>
            <a:noAutofit/>
          </a:bodyPr>
          <a:lstStyle/>
          <a:p>
            <a:r>
              <a:rPr lang="en-US" sz="2400" dirty="0"/>
              <a:t>General Policies and Procedures (Key Things to Know)</a:t>
            </a:r>
          </a:p>
          <a:p>
            <a:pPr marL="342900" indent="-342900">
              <a:buClr>
                <a:schemeClr val="accent2">
                  <a:lumMod val="75000"/>
                </a:schemeClr>
              </a:buClr>
              <a:buFont typeface="Wingdings" panose="05000000000000000000" pitchFamily="2" charset="2"/>
              <a:buChar char="q"/>
            </a:pPr>
            <a:r>
              <a:rPr lang="en-US" sz="2400" dirty="0"/>
              <a:t>Prior learning credit is GPA neutral and will be listed on the transcript with a “P” for “Passing</a:t>
            </a:r>
            <a:r>
              <a:rPr lang="en-US" sz="2400" dirty="0" smtClean="0"/>
              <a:t>”.</a:t>
            </a:r>
          </a:p>
          <a:p>
            <a:pPr marL="342900" indent="-342900">
              <a:buClr>
                <a:schemeClr val="accent2">
                  <a:lumMod val="75000"/>
                </a:schemeClr>
              </a:buClr>
              <a:buFont typeface="Wingdings" panose="05000000000000000000" pitchFamily="2" charset="2"/>
              <a:buChar char="q"/>
            </a:pPr>
            <a:r>
              <a:rPr lang="en-US" sz="2400" dirty="0" smtClean="0"/>
              <a:t>No </a:t>
            </a:r>
            <a:r>
              <a:rPr lang="en-US" sz="2400" dirty="0"/>
              <a:t>more than 75% of </a:t>
            </a:r>
            <a:r>
              <a:rPr lang="en-US" sz="2400" dirty="0" smtClean="0"/>
              <a:t>total credit hours required for a degree or certificate </a:t>
            </a:r>
            <a:r>
              <a:rPr lang="en-US" sz="2400" dirty="0"/>
              <a:t>may be awarded </a:t>
            </a:r>
            <a:r>
              <a:rPr lang="en-US" sz="2400" dirty="0" smtClean="0"/>
              <a:t>using a combination </a:t>
            </a:r>
            <a:r>
              <a:rPr lang="en-US" sz="2400" dirty="0"/>
              <a:t>of prior learning credit and transfer credit. </a:t>
            </a:r>
            <a:endParaRPr lang="en-US" sz="2400" dirty="0" smtClean="0"/>
          </a:p>
          <a:p>
            <a:pPr marL="800100" lvl="1" indent="-342900">
              <a:buClr>
                <a:schemeClr val="accent2">
                  <a:lumMod val="75000"/>
                </a:schemeClr>
              </a:buClr>
              <a:buFont typeface="Wingdings" panose="05000000000000000000" pitchFamily="2" charset="2"/>
              <a:buChar char="§"/>
            </a:pPr>
            <a:r>
              <a:rPr lang="en-US" sz="2400" dirty="0"/>
              <a:t>You must earn at least 25% </a:t>
            </a:r>
            <a:r>
              <a:rPr lang="en-US" sz="2400" dirty="0" smtClean="0"/>
              <a:t>of </a:t>
            </a:r>
            <a:r>
              <a:rPr lang="en-US" sz="2400" dirty="0"/>
              <a:t>your degree through coursework at OSUIT. </a:t>
            </a:r>
          </a:p>
        </p:txBody>
      </p:sp>
    </p:spTree>
    <p:extLst>
      <p:ext uri="{BB962C8B-B14F-4D97-AF65-F5344CB8AC3E}">
        <p14:creationId xmlns:p14="http://schemas.microsoft.com/office/powerpoint/2010/main" val="426752496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 Learning Assessment at </a:t>
            </a:r>
            <a:r>
              <a:rPr lang="en-US" dirty="0" smtClean="0"/>
              <a:t>OSUIT</a:t>
            </a:r>
            <a:endParaRPr lang="en-US" dirty="0"/>
          </a:p>
        </p:txBody>
      </p:sp>
      <p:sp>
        <p:nvSpPr>
          <p:cNvPr id="3" name="Text Placeholder 2"/>
          <p:cNvSpPr>
            <a:spLocks noGrp="1"/>
          </p:cNvSpPr>
          <p:nvPr>
            <p:ph type="body" sz="half" idx="2"/>
          </p:nvPr>
        </p:nvSpPr>
        <p:spPr>
          <a:xfrm>
            <a:off x="207818" y="3543300"/>
            <a:ext cx="11513127" cy="3009900"/>
          </a:xfrm>
        </p:spPr>
        <p:txBody>
          <a:bodyPr>
            <a:noAutofit/>
          </a:bodyPr>
          <a:lstStyle/>
          <a:p>
            <a:r>
              <a:rPr lang="en-US" sz="2400" dirty="0"/>
              <a:t>General Policies and Procedures (Key Things to Know)</a:t>
            </a:r>
          </a:p>
          <a:p>
            <a:pPr marL="285750" indent="-285750">
              <a:buClr>
                <a:schemeClr val="accent2">
                  <a:lumMod val="75000"/>
                </a:schemeClr>
              </a:buClr>
              <a:buFont typeface="Wingdings" panose="05000000000000000000" pitchFamily="2" charset="2"/>
              <a:buChar char="q"/>
            </a:pPr>
            <a:r>
              <a:rPr lang="en-US" sz="2400" dirty="0"/>
              <a:t>A $5/credit hour </a:t>
            </a:r>
            <a:r>
              <a:rPr lang="en-US" sz="2400" dirty="0" smtClean="0"/>
              <a:t>evaluation fee </a:t>
            </a:r>
            <a:r>
              <a:rPr lang="en-US" sz="2400" dirty="0"/>
              <a:t>will be billed </a:t>
            </a:r>
            <a:r>
              <a:rPr lang="en-US" sz="2400" dirty="0" smtClean="0"/>
              <a:t>upon request of prior learning credit.</a:t>
            </a:r>
          </a:p>
          <a:p>
            <a:pPr marL="285750" indent="-285750">
              <a:buClr>
                <a:schemeClr val="accent2">
                  <a:lumMod val="75000"/>
                </a:schemeClr>
              </a:buClr>
              <a:buFont typeface="Wingdings" panose="05000000000000000000" pitchFamily="2" charset="2"/>
              <a:buChar char="q"/>
            </a:pPr>
            <a:endParaRPr lang="en-US" sz="2400" dirty="0"/>
          </a:p>
          <a:p>
            <a:pPr marL="285750" indent="-285750">
              <a:buClr>
                <a:schemeClr val="accent2">
                  <a:lumMod val="75000"/>
                </a:schemeClr>
              </a:buClr>
              <a:buFont typeface="Wingdings" panose="05000000000000000000" pitchFamily="2" charset="2"/>
              <a:buChar char="q"/>
            </a:pPr>
            <a:r>
              <a:rPr lang="en-US" sz="2400" dirty="0" smtClean="0"/>
              <a:t>Some skill assessments may require an additional materials fee.</a:t>
            </a:r>
            <a:endParaRPr lang="en-US" sz="2400" dirty="0"/>
          </a:p>
        </p:txBody>
      </p:sp>
    </p:spTree>
    <p:extLst>
      <p:ext uri="{BB962C8B-B14F-4D97-AF65-F5344CB8AC3E}">
        <p14:creationId xmlns:p14="http://schemas.microsoft.com/office/powerpoint/2010/main" val="37620454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 Learning Assessment at OSUIT</a:t>
            </a:r>
            <a:endParaRPr lang="en-US" dirty="0"/>
          </a:p>
        </p:txBody>
      </p:sp>
      <p:sp>
        <p:nvSpPr>
          <p:cNvPr id="3" name="Text Placeholder 2"/>
          <p:cNvSpPr>
            <a:spLocks noGrp="1"/>
          </p:cNvSpPr>
          <p:nvPr>
            <p:ph type="body" sz="half" idx="2"/>
          </p:nvPr>
        </p:nvSpPr>
        <p:spPr>
          <a:xfrm>
            <a:off x="554182" y="3543300"/>
            <a:ext cx="11166764" cy="2857500"/>
          </a:xfrm>
        </p:spPr>
        <p:txBody>
          <a:bodyPr>
            <a:noAutofit/>
          </a:bodyPr>
          <a:lstStyle/>
          <a:p>
            <a:r>
              <a:rPr lang="en-US" sz="2400" dirty="0"/>
              <a:t>General Policies and Procedures (Key Things to Know)</a:t>
            </a:r>
          </a:p>
          <a:p>
            <a:pPr marL="285750" indent="-285750">
              <a:buClr>
                <a:schemeClr val="accent2">
                  <a:lumMod val="75000"/>
                </a:schemeClr>
              </a:buClr>
              <a:buFont typeface="Wingdings" panose="05000000000000000000" pitchFamily="2" charset="2"/>
              <a:buChar char="q"/>
            </a:pPr>
            <a:r>
              <a:rPr lang="en-US" sz="2400" dirty="0" smtClean="0"/>
              <a:t>Students </a:t>
            </a:r>
            <a:r>
              <a:rPr lang="en-US" sz="2400" dirty="0"/>
              <a:t>may </a:t>
            </a:r>
            <a:r>
              <a:rPr lang="en-US" sz="2400" b="1" u="sng" dirty="0"/>
              <a:t>not</a:t>
            </a:r>
            <a:r>
              <a:rPr lang="en-US" sz="2400" dirty="0"/>
              <a:t> request a prior learning assessment for any course that they have previously enrolled in</a:t>
            </a:r>
            <a:r>
              <a:rPr lang="en-US" sz="2400" dirty="0" smtClean="0"/>
              <a:t>.</a:t>
            </a:r>
          </a:p>
          <a:p>
            <a:pPr marL="285750" indent="-285750">
              <a:buClr>
                <a:schemeClr val="accent2">
                  <a:lumMod val="75000"/>
                </a:schemeClr>
              </a:buClr>
              <a:buFont typeface="Wingdings" panose="05000000000000000000" pitchFamily="2" charset="2"/>
              <a:buChar char="q"/>
            </a:pPr>
            <a:endParaRPr lang="en-US" sz="2400" dirty="0"/>
          </a:p>
          <a:p>
            <a:pPr marL="285750" indent="-285750">
              <a:buClr>
                <a:schemeClr val="accent2">
                  <a:lumMod val="75000"/>
                </a:schemeClr>
              </a:buClr>
              <a:buFont typeface="Wingdings" panose="05000000000000000000" pitchFamily="2" charset="2"/>
              <a:buChar char="q"/>
            </a:pPr>
            <a:r>
              <a:rPr lang="en-US" sz="2400" dirty="0"/>
              <a:t>Students are limited to one attempt to earn prior learning credit per OSUIT course.</a:t>
            </a:r>
          </a:p>
        </p:txBody>
      </p:sp>
    </p:spTree>
    <p:extLst>
      <p:ext uri="{BB962C8B-B14F-4D97-AF65-F5344CB8AC3E}">
        <p14:creationId xmlns:p14="http://schemas.microsoft.com/office/powerpoint/2010/main" val="17773433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1441</TotalTime>
  <Words>770</Words>
  <Application>Microsoft Office PowerPoint</Application>
  <PresentationFormat>Widescreen</PresentationFormat>
  <Paragraphs>97</Paragraphs>
  <Slides>13</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Adobe Gothic Std B</vt:lpstr>
      <vt:lpstr>Arial</vt:lpstr>
      <vt:lpstr>Calibri</vt:lpstr>
      <vt:lpstr>Century Gothic</vt:lpstr>
      <vt:lpstr>Mongolian Baiti</vt:lpstr>
      <vt:lpstr>Times New Roman</vt:lpstr>
      <vt:lpstr>Wingdings</vt:lpstr>
      <vt:lpstr>Wingdings 3</vt:lpstr>
      <vt:lpstr>Ion Boardroom</vt:lpstr>
      <vt:lpstr>Welcome  to Cowboy Up! New Student Orientation at OSU Institute of Technology</vt:lpstr>
      <vt:lpstr>Prior Learning Assessment Cowboy Up! OSU Institute of Technology</vt:lpstr>
      <vt:lpstr>Education is the most powerful weapon which you can use to change the world.  -Nelson Mandela</vt:lpstr>
      <vt:lpstr>Prior Learning Assessment at OSUIT</vt:lpstr>
      <vt:lpstr>Prior Learning Assessment at OSUIT</vt:lpstr>
      <vt:lpstr>Prior Learning Assessment at OSUIT</vt:lpstr>
      <vt:lpstr>Prior Learning Assessment at OSUIT</vt:lpstr>
      <vt:lpstr>Prior Learning Assessment at OSUIT</vt:lpstr>
      <vt:lpstr>Prior Learning Assessment at OSUIT</vt:lpstr>
      <vt:lpstr>Prior Learning Assessment at OSUIT</vt:lpstr>
      <vt:lpstr>Prior Learning Assessment at OSUIT</vt:lpstr>
      <vt:lpstr>Prior Learning Assessment at OSUIT</vt:lpstr>
      <vt:lpstr>   </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Prior Learning Assessment Workshop OSU Institute of Technology</dc:title>
  <dc:creator>Douglas Currington</dc:creator>
  <cp:lastModifiedBy>Bowles, Crystal</cp:lastModifiedBy>
  <cp:revision>83</cp:revision>
  <cp:lastPrinted>2017-02-16T19:56:23Z</cp:lastPrinted>
  <dcterms:created xsi:type="dcterms:W3CDTF">2016-11-14T00:42:49Z</dcterms:created>
  <dcterms:modified xsi:type="dcterms:W3CDTF">2019-08-27T15:53:59Z</dcterms:modified>
</cp:coreProperties>
</file>