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61" r:id="rId4"/>
    <p:sldId id="262" r:id="rId5"/>
    <p:sldId id="268" r:id="rId6"/>
    <p:sldId id="272" r:id="rId7"/>
    <p:sldId id="274" r:id="rId8"/>
    <p:sldId id="260" r:id="rId9"/>
    <p:sldId id="265" r:id="rId10"/>
    <p:sldId id="264" r:id="rId11"/>
    <p:sldId id="269" r:id="rId12"/>
    <p:sldId id="270" r:id="rId13"/>
    <p:sldId id="275" r:id="rId14"/>
    <p:sldId id="267" r:id="rId15"/>
    <p:sldId id="266" r:id="rId16"/>
    <p:sldId id="259" r:id="rId17"/>
    <p:sldId id="258" r:id="rId18"/>
    <p:sldId id="273" r:id="rId19"/>
    <p:sldId id="271" r:id="rId20"/>
    <p:sldId id="276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7" autoAdjust="0"/>
    <p:restoredTop sz="94668" autoAdjust="0"/>
  </p:normalViewPr>
  <p:slideViewPr>
    <p:cSldViewPr snapToGrid="0">
      <p:cViewPr varScale="1">
        <p:scale>
          <a:sx n="79" d="100"/>
          <a:sy n="79" d="100"/>
        </p:scale>
        <p:origin x="687" y="6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686" y="5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OSUIT Student </a:t>
            </a:r>
            <a:r>
              <a:rPr lang="en-US" sz="2000" b="1" dirty="0" smtClean="0"/>
              <a:t>Engagement:</a:t>
            </a:r>
            <a:r>
              <a:rPr lang="en-US" sz="2000" b="1" baseline="0" dirty="0" smtClean="0"/>
              <a:t> 2015-2018 Comparison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'[benchmark table with adds CEMILLE.xlsx]Sheet1'!$K$1</c:f>
              <c:strCache>
                <c:ptCount val="1"/>
                <c:pt idx="0">
                  <c:v>OSUIT 2015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'[benchmark table with adds CEMILLE.xlsx]Sheet1'!$J$2:$J$6</c:f>
              <c:strCache>
                <c:ptCount val="5"/>
                <c:pt idx="0">
                  <c:v>Active and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'[benchmark table with adds CEMILLE.xlsx]Sheet1'!$K$2:$K$6</c:f>
              <c:numCache>
                <c:formatCode>0.0</c:formatCode>
                <c:ptCount val="5"/>
                <c:pt idx="0">
                  <c:v>55.6</c:v>
                </c:pt>
                <c:pt idx="1">
                  <c:v>45.3</c:v>
                </c:pt>
                <c:pt idx="2">
                  <c:v>46.2</c:v>
                </c:pt>
                <c:pt idx="3">
                  <c:v>50.5</c:v>
                </c:pt>
                <c:pt idx="4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A-416F-89E7-BAE484D2E4C6}"/>
            </c:ext>
          </c:extLst>
        </c:ser>
        <c:ser>
          <c:idx val="1"/>
          <c:order val="1"/>
          <c:tx>
            <c:strRef>
              <c:f>'[benchmark table with adds CEMILLE.xlsx]Sheet1'!$L$1</c:f>
              <c:strCache>
                <c:ptCount val="1"/>
                <c:pt idx="0">
                  <c:v>OSUIT 2018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'[benchmark table with adds CEMILLE.xlsx]Sheet1'!$J$2:$J$6</c:f>
              <c:strCache>
                <c:ptCount val="5"/>
                <c:pt idx="0">
                  <c:v>Active and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'[benchmark table with adds CEMILLE.xlsx]Sheet1'!$L$2:$L$6</c:f>
              <c:numCache>
                <c:formatCode>General</c:formatCode>
                <c:ptCount val="5"/>
                <c:pt idx="0">
                  <c:v>58.6</c:v>
                </c:pt>
                <c:pt idx="1">
                  <c:v>51.5</c:v>
                </c:pt>
                <c:pt idx="2">
                  <c:v>51.2</c:v>
                </c:pt>
                <c:pt idx="3">
                  <c:v>58.1</c:v>
                </c:pt>
                <c:pt idx="4">
                  <c:v>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6A-416F-89E7-BAE484D2E4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1"/>
        <c:overlap val="-10"/>
        <c:axId val="173157552"/>
        <c:axId val="173158112"/>
      </c:barChart>
      <c:catAx>
        <c:axId val="17315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58112"/>
        <c:crosses val="autoZero"/>
        <c:auto val="1"/>
        <c:lblAlgn val="ctr"/>
        <c:lblOffset val="100"/>
        <c:noMultiLvlLbl val="0"/>
      </c:catAx>
      <c:valAx>
        <c:axId val="1731581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Benchmark Scores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cross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57552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Sheet1!$B$14</c:f>
              <c:strCache>
                <c:ptCount val="1"/>
                <c:pt idx="0">
                  <c:v>Poor/Fair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Sheet1!$R$2:$S$2</c:f>
              <c:numCache>
                <c:formatCode>General</c:formatCode>
                <c:ptCount val="2"/>
                <c:pt idx="0">
                  <c:v>2015</c:v>
                </c:pt>
                <c:pt idx="1">
                  <c:v>2018</c:v>
                </c:pt>
              </c:numCache>
            </c:numRef>
          </c:cat>
          <c:val>
            <c:numRef>
              <c:f>(Sheet1!$D$14,Sheet1!$F$14)</c:f>
              <c:numCache>
                <c:formatCode>General</c:formatCode>
                <c:ptCount val="2"/>
                <c:pt idx="0">
                  <c:v>16.5</c:v>
                </c:pt>
                <c:pt idx="1">
                  <c:v>10.399999999999999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F2-41C1-A87D-91D1C91DAB3C}"/>
            </c:ext>
          </c:extLst>
        </c:ser>
        <c:ser>
          <c:idx val="1"/>
          <c:order val="1"/>
          <c:tx>
            <c:strRef>
              <c:f>Sheet1!$B$15</c:f>
              <c:strCache>
                <c:ptCount val="1"/>
                <c:pt idx="0">
                  <c:v>Good/Excellent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Sheet1!$R$2:$S$2</c:f>
              <c:numCache>
                <c:formatCode>General</c:formatCode>
                <c:ptCount val="2"/>
                <c:pt idx="0">
                  <c:v>2015</c:v>
                </c:pt>
                <c:pt idx="1">
                  <c:v>2018</c:v>
                </c:pt>
              </c:numCache>
            </c:numRef>
          </c:cat>
          <c:val>
            <c:numRef>
              <c:f>(Sheet1!$D$15,Sheet1!$F$15)</c:f>
              <c:numCache>
                <c:formatCode>General</c:formatCode>
                <c:ptCount val="2"/>
                <c:pt idx="0">
                  <c:v>83.6</c:v>
                </c:pt>
                <c:pt idx="1">
                  <c:v>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F2-41C1-A87D-91D1C91DAB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161472"/>
        <c:axId val="173162032"/>
      </c:barChart>
      <c:catAx>
        <c:axId val="173161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1"/>
                  <a:t>How would you evaluate your overall educational experience at this college?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1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62032"/>
        <c:crosses val="autoZero"/>
        <c:auto val="1"/>
        <c:lblAlgn val="ctr"/>
        <c:lblOffset val="100"/>
        <c:noMultiLvlLbl val="0"/>
      </c:catAx>
      <c:valAx>
        <c:axId val="173162032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Percent of Responses</a:t>
                </a:r>
              </a:p>
            </c:rich>
          </c:tx>
          <c:layout>
            <c:manualLayout>
              <c:xMode val="edge"/>
              <c:yMode val="edge"/>
              <c:x val="2.1559566907345715E-2"/>
              <c:y val="0.312286453236713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6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Sheet1!$R$2:$S$2</c:f>
              <c:numCache>
                <c:formatCode>General</c:formatCode>
                <c:ptCount val="2"/>
                <c:pt idx="0">
                  <c:v>2015</c:v>
                </c:pt>
                <c:pt idx="1">
                  <c:v>2018</c:v>
                </c:pt>
              </c:numCache>
            </c:numRef>
          </c:cat>
          <c:val>
            <c:numRef>
              <c:f>(Sheet1!$D$3,Sheet1!$F$3)</c:f>
              <c:numCache>
                <c:formatCode>General</c:formatCode>
                <c:ptCount val="2"/>
                <c:pt idx="0">
                  <c:v>10.4</c:v>
                </c:pt>
                <c:pt idx="1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F-49DA-94A1-D317E4B169BA}"/>
            </c:ext>
          </c:extLst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ysClr val="windowText" lastClr="0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Sheet1!$R$2:$S$2</c:f>
              <c:numCache>
                <c:formatCode>General</c:formatCode>
                <c:ptCount val="2"/>
                <c:pt idx="0">
                  <c:v>2015</c:v>
                </c:pt>
                <c:pt idx="1">
                  <c:v>2018</c:v>
                </c:pt>
              </c:numCache>
            </c:numRef>
          </c:cat>
          <c:val>
            <c:numRef>
              <c:f>(Sheet1!$D$4,Sheet1!$F$4)</c:f>
              <c:numCache>
                <c:formatCode>General</c:formatCode>
                <c:ptCount val="2"/>
                <c:pt idx="0">
                  <c:v>89.6</c:v>
                </c:pt>
                <c:pt idx="1">
                  <c:v>94.3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F-49DA-94A1-D317E4B169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756400"/>
        <c:axId val="175756960"/>
      </c:barChart>
      <c:catAx>
        <c:axId val="175756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1"/>
                  <a:t>Would you recommend this college to a friend or family member?</a:t>
                </a:r>
              </a:p>
            </c:rich>
          </c:tx>
          <c:layout>
            <c:manualLayout>
              <c:xMode val="edge"/>
              <c:yMode val="edge"/>
              <c:x val="0.17639328064530299"/>
              <c:y val="0.853986131801092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56960"/>
        <c:crosses val="autoZero"/>
        <c:auto val="1"/>
        <c:lblAlgn val="ctr"/>
        <c:lblOffset val="100"/>
        <c:noMultiLvlLbl val="0"/>
      </c:catAx>
      <c:valAx>
        <c:axId val="17575696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Percent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5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650A7B-5993-4DDD-9F3F-F31BE2F2951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D1D84B-ADC5-44FD-9475-D38663D3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5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41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42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5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32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83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0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571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17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39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108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19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60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69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20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6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9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30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89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6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1D84B-ADC5-44FD-9475-D38663D30407}" type="slidenum">
              <a:rPr lang="en-US" smtClean="0"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Closing the Loop on Student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558526"/>
          </a:xfrm>
        </p:spPr>
        <p:txBody>
          <a:bodyPr>
            <a:noAutofit/>
          </a:bodyPr>
          <a:lstStyle/>
          <a:p>
            <a:r>
              <a:rPr lang="en-US" sz="2800" dirty="0" smtClean="0"/>
              <a:t>Student Engagement and Student Satisfaction: </a:t>
            </a:r>
          </a:p>
          <a:p>
            <a:r>
              <a:rPr lang="en-US" sz="2800" dirty="0" smtClean="0"/>
              <a:t>Brief Summary of Results from </a:t>
            </a:r>
          </a:p>
          <a:p>
            <a:r>
              <a:rPr lang="en-US" sz="2800" dirty="0" smtClean="0"/>
              <a:t>CCSSE, SSI, and PSOL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96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3036" y="275580"/>
            <a:ext cx="9619128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STUDENT SATISFACTION INVENTORY - SCALES  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334683"/>
              </p:ext>
            </p:extLst>
          </p:nvPr>
        </p:nvGraphicFramePr>
        <p:xfrm>
          <a:off x="753035" y="800100"/>
          <a:ext cx="9619129" cy="556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Worksheet" r:id="rId4" imgW="7048475" imgH="4218125" progId="Excel.Sheet.12">
                  <p:embed/>
                </p:oleObj>
              </mc:Choice>
              <mc:Fallback>
                <p:oleObj name="Worksheet" r:id="rId4" imgW="7048475" imgH="42181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3035" y="800100"/>
                        <a:ext cx="9619129" cy="556109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4541" y="2339975"/>
            <a:ext cx="1264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Listed from most important to least important in 2018</a:t>
            </a:r>
            <a:endParaRPr lang="en-US" dirty="0"/>
          </a:p>
        </p:txBody>
      </p:sp>
      <p:pic>
        <p:nvPicPr>
          <p:cNvPr id="4105" name="AutoShape 8" descr="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6813"/>
            <a:ext cx="304800" cy="304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2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Priorities Survey for Online Learners (PSOL)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0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3036" y="275580"/>
            <a:ext cx="9619128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PRIORITIES SURVEY FOR ONLINE LEARNERS - SCALES 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84541" y="2339975"/>
            <a:ext cx="1264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Listed from most important to least important in 2018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070516"/>
              </p:ext>
            </p:extLst>
          </p:nvPr>
        </p:nvGraphicFramePr>
        <p:xfrm>
          <a:off x="753036" y="1021977"/>
          <a:ext cx="9619128" cy="3980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Worksheet" r:id="rId4" imgW="7048475" imgH="2803094" progId="Excel.Sheet.12">
                  <p:embed/>
                </p:oleObj>
              </mc:Choice>
              <mc:Fallback>
                <p:oleObj name="Worksheet" r:id="rId4" imgW="7048475" imgH="28030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3036" y="1021977"/>
                        <a:ext cx="9619128" cy="39803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AutoShape 8" descr="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6813"/>
            <a:ext cx="304800" cy="304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SSI, PSOL, and CCSSE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602" y="501134"/>
            <a:ext cx="10227928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SUMMARY ITEMS FROM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STUDENT SATISFACTION INVENTORY (SSI)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3950"/>
              </p:ext>
            </p:extLst>
          </p:nvPr>
        </p:nvGraphicFramePr>
        <p:xfrm>
          <a:off x="248392" y="1299883"/>
          <a:ext cx="10220346" cy="372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Worksheet" r:id="rId4" imgW="5725784" imgH="2084670" progId="Excel.Sheet.12">
                  <p:embed/>
                </p:oleObj>
              </mc:Choice>
              <mc:Fallback>
                <p:oleObj name="Worksheet" r:id="rId4" imgW="5725784" imgH="20846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8392" y="1299883"/>
                        <a:ext cx="10220346" cy="372035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27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1047" y="465276"/>
            <a:ext cx="7232942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SUMMARY ITEMS FROM PSOL (Online Learners)</a:t>
            </a:r>
            <a:r>
              <a:rPr lang="en-US" sz="2400" dirty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557138"/>
              </p:ext>
            </p:extLst>
          </p:nvPr>
        </p:nvGraphicFramePr>
        <p:xfrm>
          <a:off x="506019" y="1237129"/>
          <a:ext cx="9702936" cy="450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Worksheet" r:id="rId4" imgW="6030787" imgH="2797640" progId="Excel.Sheet.12">
                  <p:embed/>
                </p:oleObj>
              </mc:Choice>
              <mc:Fallback>
                <p:oleObj name="Worksheet" r:id="rId4" imgW="6030787" imgH="27976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6019" y="1237129"/>
                        <a:ext cx="9702936" cy="450028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2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2795244"/>
              </p:ext>
            </p:extLst>
          </p:nvPr>
        </p:nvGraphicFramePr>
        <p:xfrm>
          <a:off x="941294" y="439270"/>
          <a:ext cx="9529483" cy="5629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5796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242681"/>
              </p:ext>
            </p:extLst>
          </p:nvPr>
        </p:nvGraphicFramePr>
        <p:xfrm>
          <a:off x="1004047" y="537882"/>
          <a:ext cx="9529482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0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Repeated Themes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Five Years of Student Satisfaction</a:t>
            </a:r>
          </a:p>
          <a:p>
            <a:r>
              <a:rPr lang="en-US" dirty="0" smtClean="0"/>
              <a:t>Four Years of Satisfaction for Online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6483" y="2810818"/>
            <a:ext cx="10023230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 </a:t>
            </a:r>
            <a:r>
              <a:rPr lang="en-US" sz="2000" dirty="0">
                <a:solidFill>
                  <a:schemeClr val="bg1"/>
                </a:solidFill>
              </a:rPr>
              <a:t>seldom get the run-around when seeking information on this </a:t>
            </a:r>
            <a:r>
              <a:rPr lang="en-US" sz="2000" dirty="0" smtClean="0">
                <a:solidFill>
                  <a:schemeClr val="bg1"/>
                </a:solidFill>
              </a:rPr>
              <a:t>campus. (SSI)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The institution responds quickly when I request information. (PSOL)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Faculty provide timely feedback about my academic progress. (SSI)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Faculty provide timely feedback about student progress. (PSOL)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Tuition paid is a worthwhile investment. (SSI/PSOL)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Quality of instruction/Quality of online instruction (SSI/PSOL)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6483" y="751114"/>
            <a:ext cx="81829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Students continue to report high importance and large gap between importance and satisfaction:</a:t>
            </a:r>
          </a:p>
        </p:txBody>
      </p:sp>
    </p:spTree>
    <p:extLst>
      <p:ext uri="{BB962C8B-B14F-4D97-AF65-F5344CB8AC3E}">
        <p14:creationId xmlns:p14="http://schemas.microsoft.com/office/powerpoint/2010/main" val="40553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Student Engagement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CCSSE</a:t>
            </a:r>
          </a:p>
          <a:p>
            <a:r>
              <a:rPr lang="en-US" sz="2400" i="1" dirty="0" smtClean="0"/>
              <a:t>Community College Survey of Student Engagement</a:t>
            </a:r>
            <a:endParaRPr lang="en-US" sz="2400" dirty="0" smtClean="0"/>
          </a:p>
          <a:p>
            <a:r>
              <a:rPr lang="en-US" sz="2400" dirty="0" smtClean="0"/>
              <a:t>Spring 2015/Spring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15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8557" y="2387112"/>
            <a:ext cx="94869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Reports can be found on the OSUIT Institutional Research website under Reports &amp; Surveys: 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2800" b="1" dirty="0" smtClean="0"/>
              <a:t>osuit.edu/research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610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246185"/>
            <a:ext cx="11765832" cy="631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7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301027"/>
              </p:ext>
            </p:extLst>
          </p:nvPr>
        </p:nvGraphicFramePr>
        <p:xfrm>
          <a:off x="448235" y="385483"/>
          <a:ext cx="11116236" cy="6051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07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OSUIT’s “Best of Benchmarks” (CCSSE)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88" y="2986578"/>
            <a:ext cx="11833412" cy="320968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Worked with classmates outside of class to prepare class assignments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Talked about career plans with an instructor or advisor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Worked with instructors on activities other than coursework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Frequency: Skill labs (writing, math, etc.)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Frequency: Computer lab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2663" y="2261937"/>
            <a:ext cx="1116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Best Indicators of Student Engagement at OSUIT: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47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OSUIT’s “Least of Benchmarks” (CCSSE)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38" y="2950484"/>
            <a:ext cx="11169551" cy="35993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Number of books read on your own (not assigned)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Providing the financial support you need to afford your education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Academic advising/planning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Career counseling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Peer or other tutoring</a:t>
            </a:r>
          </a:p>
          <a:p>
            <a:pPr>
              <a:spcAft>
                <a:spcPts val="600"/>
              </a:spcAft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8758" y="2237874"/>
            <a:ext cx="9396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Aspects of lowest student engagement at OSUIT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77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Mindset of OSUIT Students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CCSSE Special Focus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660887"/>
              </p:ext>
            </p:extLst>
          </p:nvPr>
        </p:nvGraphicFramePr>
        <p:xfrm>
          <a:off x="430307" y="392147"/>
          <a:ext cx="10217385" cy="58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Worksheet" r:id="rId4" imgW="7391451" imgH="4261757" progId="Excel.Sheet.12">
                  <p:embed/>
                </p:oleObj>
              </mc:Choice>
              <mc:Fallback>
                <p:oleObj name="Worksheet" r:id="rId4" imgW="7391451" imgH="42617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0307" y="392147"/>
                        <a:ext cx="10217385" cy="58921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6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Satisfaction Inventory (SSI)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7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</TotalTime>
  <Words>392</Words>
  <Application>Microsoft Office PowerPoint</Application>
  <PresentationFormat>Widescreen</PresentationFormat>
  <Paragraphs>78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Berlin</vt:lpstr>
      <vt:lpstr>Worksheet</vt:lpstr>
      <vt:lpstr>Closing the Loop on Student Feedback</vt:lpstr>
      <vt:lpstr>Student Engagement</vt:lpstr>
      <vt:lpstr>PowerPoint Presentation</vt:lpstr>
      <vt:lpstr>PowerPoint Presentation</vt:lpstr>
      <vt:lpstr>OSUIT’s “Best of Benchmarks” (CCSSE)</vt:lpstr>
      <vt:lpstr>OSUIT’s “Least of Benchmarks” (CCSSE)</vt:lpstr>
      <vt:lpstr>Academic Mindset of OSUIT Students</vt:lpstr>
      <vt:lpstr>PowerPoint Presentation</vt:lpstr>
      <vt:lpstr>Student Satisfaction Inventory (SSI)</vt:lpstr>
      <vt:lpstr>PowerPoint Presentation</vt:lpstr>
      <vt:lpstr>Priorities Survey for Online Learners (PSOL)</vt:lpstr>
      <vt:lpstr>PowerPoint Presentation</vt:lpstr>
      <vt:lpstr>Summary Items</vt:lpstr>
      <vt:lpstr>PowerPoint Presentation</vt:lpstr>
      <vt:lpstr>PowerPoint Presentation</vt:lpstr>
      <vt:lpstr>PowerPoint Presentation</vt:lpstr>
      <vt:lpstr>PowerPoint Presentation</vt:lpstr>
      <vt:lpstr>Repeated Themes</vt:lpstr>
      <vt:lpstr>PowerPoint Presentation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Miller</dc:creator>
  <cp:lastModifiedBy>Canan, Michelle</cp:lastModifiedBy>
  <cp:revision>46</cp:revision>
  <cp:lastPrinted>2018-09-10T20:45:19Z</cp:lastPrinted>
  <dcterms:created xsi:type="dcterms:W3CDTF">2018-09-07T16:41:26Z</dcterms:created>
  <dcterms:modified xsi:type="dcterms:W3CDTF">2019-02-20T19:58:38Z</dcterms:modified>
</cp:coreProperties>
</file>