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3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36.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37.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3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 id="2147483740" r:id="rId3"/>
    <p:sldMasterId id="2147483895" r:id="rId4"/>
    <p:sldMasterId id="2147483922" r:id="rId5"/>
  </p:sldMasterIdLst>
  <p:notesMasterIdLst>
    <p:notesMasterId r:id="rId48"/>
  </p:notesMasterIdLst>
  <p:handoutMasterIdLst>
    <p:handoutMasterId r:id="rId49"/>
  </p:handoutMasterIdLst>
  <p:sldIdLst>
    <p:sldId id="272" r:id="rId6"/>
    <p:sldId id="310" r:id="rId7"/>
    <p:sldId id="369" r:id="rId8"/>
    <p:sldId id="274" r:id="rId9"/>
    <p:sldId id="277" r:id="rId10"/>
    <p:sldId id="279" r:id="rId11"/>
    <p:sldId id="314" r:id="rId12"/>
    <p:sldId id="282" r:id="rId13"/>
    <p:sldId id="285" r:id="rId14"/>
    <p:sldId id="319" r:id="rId15"/>
    <p:sldId id="290" r:id="rId16"/>
    <p:sldId id="291" r:id="rId17"/>
    <p:sldId id="322" r:id="rId18"/>
    <p:sldId id="294" r:id="rId19"/>
    <p:sldId id="330" r:id="rId20"/>
    <p:sldId id="360" r:id="rId21"/>
    <p:sldId id="361" r:id="rId22"/>
    <p:sldId id="362" r:id="rId23"/>
    <p:sldId id="363" r:id="rId24"/>
    <p:sldId id="364" r:id="rId25"/>
    <p:sldId id="365" r:id="rId26"/>
    <p:sldId id="366" r:id="rId27"/>
    <p:sldId id="367" r:id="rId28"/>
    <p:sldId id="343" r:id="rId29"/>
    <p:sldId id="344" r:id="rId30"/>
    <p:sldId id="356" r:id="rId31"/>
    <p:sldId id="357" r:id="rId32"/>
    <p:sldId id="345" r:id="rId33"/>
    <p:sldId id="346" r:id="rId34"/>
    <p:sldId id="347" r:id="rId35"/>
    <p:sldId id="350" r:id="rId36"/>
    <p:sldId id="351" r:id="rId37"/>
    <p:sldId id="352" r:id="rId38"/>
    <p:sldId id="359" r:id="rId39"/>
    <p:sldId id="353" r:id="rId40"/>
    <p:sldId id="358" r:id="rId41"/>
    <p:sldId id="368" r:id="rId42"/>
    <p:sldId id="354" r:id="rId43"/>
    <p:sldId id="297" r:id="rId44"/>
    <p:sldId id="301" r:id="rId45"/>
    <p:sldId id="299" r:id="rId46"/>
    <p:sldId id="370" r:id="rId47"/>
  </p:sldIdLst>
  <p:sldSz cx="9144000" cy="6858000" type="screen4x3"/>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43F2A"/>
    <a:srgbClr val="6001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04" autoAdjust="0"/>
  </p:normalViewPr>
  <p:slideViewPr>
    <p:cSldViewPr>
      <p:cViewPr varScale="1">
        <p:scale>
          <a:sx n="65" d="100"/>
          <a:sy n="65" d="100"/>
        </p:scale>
        <p:origin x="1806" y="60"/>
      </p:cViewPr>
      <p:guideLst>
        <p:guide orient="horz" pos="2160"/>
        <p:guide pos="2880"/>
      </p:guideLst>
    </p:cSldViewPr>
  </p:slideViewPr>
  <p:notesTextViewPr>
    <p:cViewPr>
      <p:scale>
        <a:sx n="1" d="1"/>
        <a:sy n="1" d="1"/>
      </p:scale>
      <p:origin x="0" y="0"/>
    </p:cViewPr>
  </p:notesTextViewPr>
  <p:sorterViewPr>
    <p:cViewPr>
      <p:scale>
        <a:sx n="100" d="100"/>
        <a:sy n="100" d="100"/>
      </p:scale>
      <p:origin x="0" y="65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6.8836777498882507E-2"/>
          <c:y val="4.3828554449561699E-2"/>
          <c:w val="0.93116322250111805"/>
          <c:h val="0.81209833145856802"/>
        </c:manualLayout>
      </c:layout>
      <c:barChart>
        <c:barDir val="col"/>
        <c:grouping val="clustered"/>
        <c:varyColors val="0"/>
        <c:ser>
          <c:idx val="0"/>
          <c:order val="0"/>
          <c:tx>
            <c:strRef>
              <c:f>Sheet1!$B$1</c:f>
              <c:strCache>
                <c:ptCount val="1"/>
                <c:pt idx="0">
                  <c:v>OSUIT 2015</c:v>
                </c:pt>
              </c:strCache>
            </c:strRef>
          </c:tx>
          <c:spPr>
            <a:solidFill>
              <a:srgbClr val="FF6600"/>
            </a:solidFill>
            <a:ln>
              <a:solidFill>
                <a:schemeClr val="tx1"/>
              </a:solidFill>
            </a:ln>
          </c:spPr>
          <c:invertIfNegative val="0"/>
          <c:dLbls>
            <c:dLbl>
              <c:idx val="1"/>
              <c:layout>
                <c:manualLayout>
                  <c:x val="-1.46842878120411E-3"/>
                  <c:y val="8.928571428571440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19C-413A-B0CF-9528BD531AD7}"/>
                </c:ext>
              </c:extLst>
            </c:dLbl>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Met expectations</c:v>
                </c:pt>
                <c:pt idx="1">
                  <c:v>Satisfaction</c:v>
                </c:pt>
                <c:pt idx="2">
                  <c:v>Likelihood to re-enroll</c:v>
                </c:pt>
              </c:strCache>
            </c:strRef>
          </c:cat>
          <c:val>
            <c:numRef>
              <c:f>Sheet1!$B$2:$B$4</c:f>
              <c:numCache>
                <c:formatCode>0%</c:formatCode>
                <c:ptCount val="3"/>
                <c:pt idx="0">
                  <c:v>0.46</c:v>
                </c:pt>
                <c:pt idx="1">
                  <c:v>0.56999999999999995</c:v>
                </c:pt>
                <c:pt idx="2">
                  <c:v>0.65</c:v>
                </c:pt>
              </c:numCache>
            </c:numRef>
          </c:val>
          <c:extLst>
            <c:ext xmlns:c16="http://schemas.microsoft.com/office/drawing/2014/chart" uri="{C3380CC4-5D6E-409C-BE32-E72D297353CC}">
              <c16:uniqueId val="{00000001-419C-413A-B0CF-9528BD531AD7}"/>
            </c:ext>
          </c:extLst>
        </c:ser>
        <c:ser>
          <c:idx val="1"/>
          <c:order val="1"/>
          <c:tx>
            <c:strRef>
              <c:f>Sheet1!$C$1</c:f>
              <c:strCache>
                <c:ptCount val="1"/>
                <c:pt idx="0">
                  <c:v>NATIONAL GROUP</c:v>
                </c:pt>
              </c:strCache>
            </c:strRef>
          </c:tx>
          <c:spPr>
            <a:solidFill>
              <a:schemeClr val="tx1"/>
            </a:solidFill>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19C-413A-B0CF-9528BD531AD7}"/>
                </c:ext>
              </c:extLst>
            </c:dLbl>
            <c:dLbl>
              <c:idx val="1"/>
              <c:layout>
                <c:manualLayout>
                  <c:x val="1.46842878120411E-3"/>
                  <c:y val="8.928555540726900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19C-413A-B0CF-9528BD531AD7}"/>
                </c:ext>
              </c:extLst>
            </c:dLbl>
            <c:dLbl>
              <c:idx val="2"/>
              <c:layout>
                <c:manualLayout>
                  <c:x val="-1.46842878120411E-3"/>
                  <c:y val="8.928555540726900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19C-413A-B0CF-9528BD531AD7}"/>
                </c:ext>
              </c:extLst>
            </c:dLbl>
            <c:spPr>
              <a:noFill/>
              <a:ln>
                <a:noFill/>
              </a:ln>
              <a:effectLst/>
            </c:spPr>
            <c:txPr>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Met expectations</c:v>
                </c:pt>
                <c:pt idx="1">
                  <c:v>Satisfaction</c:v>
                </c:pt>
                <c:pt idx="2">
                  <c:v>Likelihood to re-enroll</c:v>
                </c:pt>
              </c:strCache>
            </c:strRef>
          </c:cat>
          <c:val>
            <c:numRef>
              <c:f>Sheet1!$C$2:$C$4</c:f>
              <c:numCache>
                <c:formatCode>0%</c:formatCode>
                <c:ptCount val="3"/>
                <c:pt idx="0">
                  <c:v>0.54</c:v>
                </c:pt>
                <c:pt idx="1">
                  <c:v>0.65</c:v>
                </c:pt>
                <c:pt idx="2">
                  <c:v>0.72</c:v>
                </c:pt>
              </c:numCache>
            </c:numRef>
          </c:val>
          <c:extLst>
            <c:ext xmlns:c16="http://schemas.microsoft.com/office/drawing/2014/chart" uri="{C3380CC4-5D6E-409C-BE32-E72D297353CC}">
              <c16:uniqueId val="{00000005-419C-413A-B0CF-9528BD531AD7}"/>
            </c:ext>
          </c:extLst>
        </c:ser>
        <c:dLbls>
          <c:showLegendKey val="0"/>
          <c:showVal val="0"/>
          <c:showCatName val="0"/>
          <c:showSerName val="0"/>
          <c:showPercent val="0"/>
          <c:showBubbleSize val="0"/>
        </c:dLbls>
        <c:gapWidth val="150"/>
        <c:axId val="208722416"/>
        <c:axId val="208722976"/>
      </c:barChart>
      <c:catAx>
        <c:axId val="208722416"/>
        <c:scaling>
          <c:orientation val="minMax"/>
        </c:scaling>
        <c:delete val="0"/>
        <c:axPos val="b"/>
        <c:numFmt formatCode="General" sourceLinked="0"/>
        <c:majorTickMark val="out"/>
        <c:minorTickMark val="none"/>
        <c:tickLblPos val="nextTo"/>
        <c:txPr>
          <a:bodyPr/>
          <a:lstStyle/>
          <a:p>
            <a:pPr>
              <a:defRPr sz="1200">
                <a:solidFill>
                  <a:schemeClr val="tx1"/>
                </a:solidFill>
              </a:defRPr>
            </a:pPr>
            <a:endParaRPr lang="en-US"/>
          </a:p>
        </c:txPr>
        <c:crossAx val="208722976"/>
        <c:crosses val="autoZero"/>
        <c:auto val="1"/>
        <c:lblAlgn val="ctr"/>
        <c:lblOffset val="100"/>
        <c:noMultiLvlLbl val="0"/>
      </c:catAx>
      <c:valAx>
        <c:axId val="208722976"/>
        <c:scaling>
          <c:orientation val="minMax"/>
          <c:max val="1"/>
        </c:scaling>
        <c:delete val="0"/>
        <c:axPos val="l"/>
        <c:numFmt formatCode="0%" sourceLinked="1"/>
        <c:majorTickMark val="out"/>
        <c:minorTickMark val="none"/>
        <c:tickLblPos val="nextTo"/>
        <c:txPr>
          <a:bodyPr/>
          <a:lstStyle/>
          <a:p>
            <a:pPr>
              <a:defRPr sz="1200">
                <a:solidFill>
                  <a:schemeClr val="tx1"/>
                </a:solidFill>
              </a:defRPr>
            </a:pPr>
            <a:endParaRPr lang="en-US"/>
          </a:p>
        </c:txPr>
        <c:crossAx val="208722416"/>
        <c:crosses val="autoZero"/>
        <c:crossBetween val="between"/>
      </c:valAx>
    </c:plotArea>
    <c:legend>
      <c:legendPos val="t"/>
      <c:layout/>
      <c:overlay val="1"/>
      <c:txPr>
        <a:bodyPr/>
        <a:lstStyle/>
        <a:p>
          <a:pPr>
            <a:defRPr sz="120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c:f>
              <c:strCache>
                <c:ptCount val="1"/>
                <c:pt idx="0">
                  <c:v>National Importance</c:v>
                </c:pt>
              </c:strCache>
            </c:strRef>
          </c:tx>
          <c:spPr>
            <a:solidFill>
              <a:schemeClr val="tx1"/>
            </a:solidFill>
            <a:ln>
              <a:noFill/>
            </a:ln>
            <a:effectLst/>
          </c:spPr>
          <c:invertIfNegative val="0"/>
          <c:cat>
            <c:strRef>
              <c:f>Sheet1!$B$2:$B$9</c:f>
              <c:strCache>
                <c:ptCount val="8"/>
                <c:pt idx="0">
                  <c:v>Campus visits</c:v>
                </c:pt>
                <c:pt idx="1">
                  <c:v>Distance from campus </c:v>
                </c:pt>
                <c:pt idx="2">
                  <c:v>Information on the campus Web site</c:v>
                </c:pt>
                <c:pt idx="3">
                  <c:v>Personal recommendations </c:v>
                </c:pt>
                <c:pt idx="4">
                  <c:v>Financial assistance</c:v>
                </c:pt>
                <c:pt idx="5">
                  <c:v>Academic reputation </c:v>
                </c:pt>
                <c:pt idx="6">
                  <c:v>Cost</c:v>
                </c:pt>
                <c:pt idx="7">
                  <c:v>Future career opportunities </c:v>
                </c:pt>
              </c:strCache>
            </c:strRef>
          </c:cat>
          <c:val>
            <c:numRef>
              <c:f>Sheet1!$C$2:$C$9</c:f>
              <c:numCache>
                <c:formatCode>General</c:formatCode>
                <c:ptCount val="8"/>
                <c:pt idx="0">
                  <c:v>5.41</c:v>
                </c:pt>
                <c:pt idx="1">
                  <c:v>6.18</c:v>
                </c:pt>
                <c:pt idx="2">
                  <c:v>5.86</c:v>
                </c:pt>
                <c:pt idx="3">
                  <c:v>5.89</c:v>
                </c:pt>
                <c:pt idx="4">
                  <c:v>6.29</c:v>
                </c:pt>
                <c:pt idx="5">
                  <c:v>6.12</c:v>
                </c:pt>
                <c:pt idx="6">
                  <c:v>6.52</c:v>
                </c:pt>
                <c:pt idx="7">
                  <c:v>6.43</c:v>
                </c:pt>
              </c:numCache>
            </c:numRef>
          </c:val>
          <c:extLst>
            <c:ext xmlns:c16="http://schemas.microsoft.com/office/drawing/2014/chart" uri="{C3380CC4-5D6E-409C-BE32-E72D297353CC}">
              <c16:uniqueId val="{00000000-82A5-4029-A8AE-F14CBA12C688}"/>
            </c:ext>
          </c:extLst>
        </c:ser>
        <c:ser>
          <c:idx val="1"/>
          <c:order val="1"/>
          <c:tx>
            <c:strRef>
              <c:f>Sheet1!$D$1</c:f>
              <c:strCache>
                <c:ptCount val="1"/>
                <c:pt idx="0">
                  <c:v>OSUIT Importance</c:v>
                </c:pt>
              </c:strCache>
            </c:strRef>
          </c:tx>
          <c:spPr>
            <a:solidFill>
              <a:srgbClr val="FF6600"/>
            </a:solidFill>
            <a:ln>
              <a:noFill/>
            </a:ln>
            <a:effectLst/>
          </c:spPr>
          <c:invertIfNegative val="0"/>
          <c:cat>
            <c:strRef>
              <c:f>Sheet1!$B$2:$B$9</c:f>
              <c:strCache>
                <c:ptCount val="8"/>
                <c:pt idx="0">
                  <c:v>Campus visits</c:v>
                </c:pt>
                <c:pt idx="1">
                  <c:v>Distance from campus </c:v>
                </c:pt>
                <c:pt idx="2">
                  <c:v>Information on the campus Web site</c:v>
                </c:pt>
                <c:pt idx="3">
                  <c:v>Personal recommendations </c:v>
                </c:pt>
                <c:pt idx="4">
                  <c:v>Financial assistance</c:v>
                </c:pt>
                <c:pt idx="5">
                  <c:v>Academic reputation </c:v>
                </c:pt>
                <c:pt idx="6">
                  <c:v>Cost</c:v>
                </c:pt>
                <c:pt idx="7">
                  <c:v>Future career opportunities </c:v>
                </c:pt>
              </c:strCache>
            </c:strRef>
          </c:cat>
          <c:val>
            <c:numRef>
              <c:f>Sheet1!$D$2:$D$9</c:f>
              <c:numCache>
                <c:formatCode>General</c:formatCode>
                <c:ptCount val="8"/>
                <c:pt idx="0">
                  <c:v>5.32</c:v>
                </c:pt>
                <c:pt idx="1">
                  <c:v>5.66</c:v>
                </c:pt>
                <c:pt idx="2">
                  <c:v>5.75</c:v>
                </c:pt>
                <c:pt idx="3">
                  <c:v>5.82</c:v>
                </c:pt>
                <c:pt idx="4">
                  <c:v>6.02</c:v>
                </c:pt>
                <c:pt idx="5">
                  <c:v>6.09</c:v>
                </c:pt>
                <c:pt idx="6">
                  <c:v>6.15</c:v>
                </c:pt>
                <c:pt idx="7">
                  <c:v>6.41</c:v>
                </c:pt>
              </c:numCache>
            </c:numRef>
          </c:val>
          <c:extLst>
            <c:ext xmlns:c16="http://schemas.microsoft.com/office/drawing/2014/chart" uri="{C3380CC4-5D6E-409C-BE32-E72D297353CC}">
              <c16:uniqueId val="{00000001-82A5-4029-A8AE-F14CBA12C688}"/>
            </c:ext>
          </c:extLst>
        </c:ser>
        <c:dLbls>
          <c:showLegendKey val="0"/>
          <c:showVal val="0"/>
          <c:showCatName val="0"/>
          <c:showSerName val="0"/>
          <c:showPercent val="0"/>
          <c:showBubbleSize val="0"/>
        </c:dLbls>
        <c:gapWidth val="182"/>
        <c:axId val="208725776"/>
        <c:axId val="208726336"/>
      </c:barChart>
      <c:catAx>
        <c:axId val="2087257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8726336"/>
        <c:crosses val="autoZero"/>
        <c:auto val="1"/>
        <c:lblAlgn val="ctr"/>
        <c:lblOffset val="100"/>
        <c:noMultiLvlLbl val="0"/>
      </c:catAx>
      <c:valAx>
        <c:axId val="208726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257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38382923373518"/>
          <c:y val="3.3333333333333333E-2"/>
          <c:w val="0.56469363342856482"/>
          <c:h val="0.90838888888888891"/>
        </c:manualLayout>
      </c:layout>
      <c:barChart>
        <c:barDir val="bar"/>
        <c:grouping val="stacked"/>
        <c:varyColors val="0"/>
        <c:ser>
          <c:idx val="0"/>
          <c:order val="0"/>
          <c:spPr>
            <a:solidFill>
              <a:srgbClr val="FF6600"/>
            </a:solidFill>
            <a:ln>
              <a:noFill/>
            </a:ln>
            <a:effectLst>
              <a:outerShdw blurRad="50800" dist="38100" dir="2700000" algn="tl" rotWithShape="0">
                <a:prstClr val="black">
                  <a:alpha val="40000"/>
                </a:prstClr>
              </a:outerShdw>
            </a:effectLst>
          </c:spPr>
          <c:invertIfNegative val="0"/>
          <c:dLbls>
            <c:spPr>
              <a:solidFill>
                <a:schemeClr val="bg1"/>
              </a:solidFill>
              <a:ln>
                <a:solidFill>
                  <a:schemeClr val="tx1"/>
                </a:solidFill>
              </a:ln>
              <a:effectLst/>
            </c:spPr>
            <c:txPr>
              <a:bodyPr rot="0" spcFirstLastPara="1" vertOverflow="overflow" horzOverflow="overflow"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Sheet1!$B$1:$B$22</c:f>
              <c:strCache>
                <c:ptCount val="22"/>
                <c:pt idx="0">
                  <c:v>WATCHMAKING/MICROTECH-AAS</c:v>
                </c:pt>
                <c:pt idx="1">
                  <c:v>GRAPHIC DESIGN TECHNOLOGY-AAS</c:v>
                </c:pt>
                <c:pt idx="2">
                  <c:v>PHOTOGRAPHY TECHNOLOGY-AAS</c:v>
                </c:pt>
                <c:pt idx="3">
                  <c:v>AUTOMOTIVE SERVICE TECHNOLOGY-AAS</c:v>
                </c:pt>
                <c:pt idx="4">
                  <c:v>AIR CONDITIONING &amp; REFRIGERATION TECH-AAS</c:v>
                </c:pt>
                <c:pt idx="5">
                  <c:v>3D MODELING AND ANIMATION- AAS</c:v>
                </c:pt>
                <c:pt idx="6">
                  <c:v>ORTHOTICS &amp; PROSTHETICS-AAS</c:v>
                </c:pt>
                <c:pt idx="7">
                  <c:v>ENTERPRISE DEVELOPMENT - ASSOCIATE IN SCIENCE</c:v>
                </c:pt>
                <c:pt idx="8">
                  <c:v>DIESEL &amp; HEAVY EQUPMENT TECHNOLOGY-AAS</c:v>
                </c:pt>
                <c:pt idx="9">
                  <c:v>INFORMATION TECHNOLOGIES-AS</c:v>
                </c:pt>
                <c:pt idx="10">
                  <c:v>CULINARY ARTS - AAS</c:v>
                </c:pt>
                <c:pt idx="11">
                  <c:v>CONSTRUCTION TECHNOLOGY-AAS</c:v>
                </c:pt>
                <c:pt idx="12">
                  <c:v>CIVIL ENGINEERING TECHNOLOGY-BT</c:v>
                </c:pt>
                <c:pt idx="13">
                  <c:v>INSTRUMENT ENGINEERING TECHNOLOGY-BT</c:v>
                </c:pt>
                <c:pt idx="14">
                  <c:v>ENGINEERING TECHNOLOGIES-AAS</c:v>
                </c:pt>
                <c:pt idx="15">
                  <c:v>ALLIED HEALTH SCIENCES - AS</c:v>
                </c:pt>
                <c:pt idx="16">
                  <c:v>INFORMATION TECHNOLOGIES-AAS</c:v>
                </c:pt>
                <c:pt idx="17">
                  <c:v>GENERAL STUDIES</c:v>
                </c:pt>
                <c:pt idx="18">
                  <c:v>PRE-EDUCATION-AS</c:v>
                </c:pt>
                <c:pt idx="19">
                  <c:v>BUSINESS-AS</c:v>
                </c:pt>
                <c:pt idx="20">
                  <c:v>NURSING-AAS</c:v>
                </c:pt>
                <c:pt idx="21">
                  <c:v>INFORMATION TECHNOLOGY-BT</c:v>
                </c:pt>
              </c:strCache>
            </c:strRef>
          </c:cat>
          <c:val>
            <c:numRef>
              <c:f>Sheet1!$C$1:$C$22</c:f>
              <c:numCache>
                <c:formatCode>General</c:formatCode>
                <c:ptCount val="22"/>
                <c:pt idx="0">
                  <c:v>1</c:v>
                </c:pt>
                <c:pt idx="1">
                  <c:v>1</c:v>
                </c:pt>
                <c:pt idx="2">
                  <c:v>2</c:v>
                </c:pt>
                <c:pt idx="3">
                  <c:v>2</c:v>
                </c:pt>
                <c:pt idx="4">
                  <c:v>2</c:v>
                </c:pt>
                <c:pt idx="5">
                  <c:v>2</c:v>
                </c:pt>
                <c:pt idx="6">
                  <c:v>3</c:v>
                </c:pt>
                <c:pt idx="7">
                  <c:v>3</c:v>
                </c:pt>
                <c:pt idx="8">
                  <c:v>3</c:v>
                </c:pt>
                <c:pt idx="9">
                  <c:v>4</c:v>
                </c:pt>
                <c:pt idx="10">
                  <c:v>4</c:v>
                </c:pt>
                <c:pt idx="11">
                  <c:v>4</c:v>
                </c:pt>
                <c:pt idx="12">
                  <c:v>4</c:v>
                </c:pt>
                <c:pt idx="13">
                  <c:v>7</c:v>
                </c:pt>
                <c:pt idx="14">
                  <c:v>8</c:v>
                </c:pt>
                <c:pt idx="15">
                  <c:v>13</c:v>
                </c:pt>
                <c:pt idx="16">
                  <c:v>14</c:v>
                </c:pt>
                <c:pt idx="17">
                  <c:v>15</c:v>
                </c:pt>
                <c:pt idx="18">
                  <c:v>20</c:v>
                </c:pt>
                <c:pt idx="19">
                  <c:v>24</c:v>
                </c:pt>
                <c:pt idx="20">
                  <c:v>25</c:v>
                </c:pt>
                <c:pt idx="21">
                  <c:v>77</c:v>
                </c:pt>
              </c:numCache>
            </c:numRef>
          </c:val>
          <c:extLst>
            <c:ext xmlns:c16="http://schemas.microsoft.com/office/drawing/2014/chart" uri="{C3380CC4-5D6E-409C-BE32-E72D297353CC}">
              <c16:uniqueId val="{00000000-0847-41D9-A0EB-2FF3CE5A6025}"/>
            </c:ext>
          </c:extLst>
        </c:ser>
        <c:dLbls>
          <c:showLegendKey val="0"/>
          <c:showVal val="0"/>
          <c:showCatName val="0"/>
          <c:showSerName val="0"/>
          <c:showPercent val="0"/>
          <c:showBubbleSize val="0"/>
        </c:dLbls>
        <c:gapWidth val="50"/>
        <c:axId val="208730256"/>
        <c:axId val="208730816"/>
        <c:extLst>
          <c:ext xmlns:c15="http://schemas.microsoft.com/office/drawing/2012/chart" uri="{02D57815-91ED-43cb-92C2-25804820EDAC}">
            <c15:filteredBarSeries>
              <c15:ser>
                <c:idx val="1"/>
                <c:order val="1"/>
                <c:spPr>
                  <a:solidFill>
                    <a:schemeClr val="accent2"/>
                  </a:solidFill>
                  <a:ln>
                    <a:noFill/>
                  </a:ln>
                  <a:effectLst/>
                </c:spPr>
                <c:invertIfNegative val="0"/>
                <c:cat>
                  <c:strRef>
                    <c:extLst>
                      <c:ext uri="{02D57815-91ED-43cb-92C2-25804820EDAC}">
                        <c15:formulaRef>
                          <c15:sqref>Sheet1!$B$1:$B$22</c15:sqref>
                        </c15:formulaRef>
                      </c:ext>
                    </c:extLst>
                    <c:strCache>
                      <c:ptCount val="22"/>
                      <c:pt idx="0">
                        <c:v>WATCHMAKING/MICROTECH-AAS</c:v>
                      </c:pt>
                      <c:pt idx="1">
                        <c:v>GRAPHIC DESIGN TECHNOLOGY-AAS</c:v>
                      </c:pt>
                      <c:pt idx="2">
                        <c:v>PHOTOGRAPHY TECHNOLOGY-AAS</c:v>
                      </c:pt>
                      <c:pt idx="3">
                        <c:v>AUTOMOTIVE SERVICE TECHNOLOGY-AAS</c:v>
                      </c:pt>
                      <c:pt idx="4">
                        <c:v>AIR CONDITIONING &amp; REFRIGERATION TECH-AAS</c:v>
                      </c:pt>
                      <c:pt idx="5">
                        <c:v>3D MODELING AND ANIMATION- AAS</c:v>
                      </c:pt>
                      <c:pt idx="6">
                        <c:v>ORTHOTICS &amp; PROSTHETICS-AAS</c:v>
                      </c:pt>
                      <c:pt idx="7">
                        <c:v>ENTERPRISE DEVELOPMENT - ASSOCIATE IN SCIENCE</c:v>
                      </c:pt>
                      <c:pt idx="8">
                        <c:v>DIESEL &amp; HEAVY EQUPMENT TECHNOLOGY-AAS</c:v>
                      </c:pt>
                      <c:pt idx="9">
                        <c:v>INFORMATION TECHNOLOGIES-AS</c:v>
                      </c:pt>
                      <c:pt idx="10">
                        <c:v>CULINARY ARTS - AAS</c:v>
                      </c:pt>
                      <c:pt idx="11">
                        <c:v>CONSTRUCTION TECHNOLOGY-AAS</c:v>
                      </c:pt>
                      <c:pt idx="12">
                        <c:v>CIVIL ENGINEERING TECHNOLOGY-BT</c:v>
                      </c:pt>
                      <c:pt idx="13">
                        <c:v>INSTRUMENT ENGINEERING TECHNOLOGY-BT</c:v>
                      </c:pt>
                      <c:pt idx="14">
                        <c:v>ENGINEERING TECHNOLOGIES-AAS</c:v>
                      </c:pt>
                      <c:pt idx="15">
                        <c:v>ALLIED HEALTH SCIENCES - AS</c:v>
                      </c:pt>
                      <c:pt idx="16">
                        <c:v>INFORMATION TECHNOLOGIES-AAS</c:v>
                      </c:pt>
                      <c:pt idx="17">
                        <c:v>GENERAL STUDIES</c:v>
                      </c:pt>
                      <c:pt idx="18">
                        <c:v>PRE-EDUCATION-AS</c:v>
                      </c:pt>
                      <c:pt idx="19">
                        <c:v>BUSINESS-AS</c:v>
                      </c:pt>
                      <c:pt idx="20">
                        <c:v>NURSING-AAS</c:v>
                      </c:pt>
                      <c:pt idx="21">
                        <c:v>INFORMATION TECHNOLOGY-BT</c:v>
                      </c:pt>
                    </c:strCache>
                  </c:strRef>
                </c:cat>
                <c:val>
                  <c:numRef>
                    <c:extLst>
                      <c:ext uri="{02D57815-91ED-43cb-92C2-25804820EDAC}">
                        <c15:formulaRef>
                          <c15:sqref>Sheet1!$D$1:$D$22</c15:sqref>
                        </c15:formulaRef>
                      </c:ext>
                    </c:extLst>
                    <c:numCache>
                      <c:formatCode>0.00%</c:formatCode>
                      <c:ptCount val="22"/>
                      <c:pt idx="0">
                        <c:v>4.1999999999999997E-3</c:v>
                      </c:pt>
                      <c:pt idx="1">
                        <c:v>4.1999999999999997E-3</c:v>
                      </c:pt>
                      <c:pt idx="2">
                        <c:v>8.3999999999999995E-3</c:v>
                      </c:pt>
                      <c:pt idx="3">
                        <c:v>8.3999999999999995E-3</c:v>
                      </c:pt>
                      <c:pt idx="4">
                        <c:v>8.3999999999999995E-3</c:v>
                      </c:pt>
                      <c:pt idx="5">
                        <c:v>8.3999999999999995E-3</c:v>
                      </c:pt>
                      <c:pt idx="6">
                        <c:v>1.26E-2</c:v>
                      </c:pt>
                      <c:pt idx="7">
                        <c:v>1.26E-2</c:v>
                      </c:pt>
                      <c:pt idx="8">
                        <c:v>1.26E-2</c:v>
                      </c:pt>
                      <c:pt idx="9">
                        <c:v>1.6799999999999999E-2</c:v>
                      </c:pt>
                      <c:pt idx="10">
                        <c:v>1.6799999999999999E-2</c:v>
                      </c:pt>
                      <c:pt idx="11">
                        <c:v>1.6799999999999999E-2</c:v>
                      </c:pt>
                      <c:pt idx="12">
                        <c:v>1.6799999999999999E-2</c:v>
                      </c:pt>
                      <c:pt idx="13">
                        <c:v>2.9399999999999999E-2</c:v>
                      </c:pt>
                      <c:pt idx="14">
                        <c:v>3.3599999999999998E-2</c:v>
                      </c:pt>
                      <c:pt idx="15">
                        <c:v>5.4600000000000003E-2</c:v>
                      </c:pt>
                      <c:pt idx="16">
                        <c:v>5.8799999999999998E-2</c:v>
                      </c:pt>
                      <c:pt idx="17">
                        <c:v>6.3E-2</c:v>
                      </c:pt>
                      <c:pt idx="18">
                        <c:v>8.4000000000000005E-2</c:v>
                      </c:pt>
                      <c:pt idx="19">
                        <c:v>0.1008</c:v>
                      </c:pt>
                      <c:pt idx="20">
                        <c:v>0.105</c:v>
                      </c:pt>
                      <c:pt idx="21">
                        <c:v>0.32350000000000001</c:v>
                      </c:pt>
                    </c:numCache>
                  </c:numRef>
                </c:val>
                <c:extLst>
                  <c:ext xmlns:c16="http://schemas.microsoft.com/office/drawing/2014/chart" uri="{C3380CC4-5D6E-409C-BE32-E72D297353CC}">
                    <c16:uniqueId val="{00000001-0847-41D9-A0EB-2FF3CE5A6025}"/>
                  </c:ext>
                </c:extLst>
              </c15:ser>
            </c15:filteredBarSeries>
          </c:ext>
        </c:extLst>
      </c:barChart>
      <c:catAx>
        <c:axId val="208730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8730816"/>
        <c:crosses val="autoZero"/>
        <c:auto val="1"/>
        <c:lblAlgn val="ctr"/>
        <c:lblOffset val="100"/>
        <c:noMultiLvlLbl val="0"/>
      </c:catAx>
      <c:valAx>
        <c:axId val="208730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3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Sheet4!$J$3</c:f>
              <c:strCache>
                <c:ptCount val="1"/>
                <c:pt idx="0">
                  <c:v>percentage</c:v>
                </c:pt>
              </c:strCache>
            </c:strRef>
          </c:tx>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Sheet4!$I$4:$I$10</c:f>
              <c:strCache>
                <c:ptCount val="7"/>
                <c:pt idx="0">
                  <c:v>1=Much worse than expected</c:v>
                </c:pt>
                <c:pt idx="1">
                  <c:v>2=Quite a bit worse than I expected</c:v>
                </c:pt>
                <c:pt idx="2">
                  <c:v>3=Worse than I expected</c:v>
                </c:pt>
                <c:pt idx="3">
                  <c:v>4=About what I expected</c:v>
                </c:pt>
                <c:pt idx="4">
                  <c:v>5=Better than I expected</c:v>
                </c:pt>
                <c:pt idx="5">
                  <c:v>6=Quite a bit better than I expected</c:v>
                </c:pt>
                <c:pt idx="6">
                  <c:v>7=Much better than expected</c:v>
                </c:pt>
              </c:strCache>
            </c:strRef>
          </c:cat>
          <c:val>
            <c:numRef>
              <c:f>Sheet4!$J$4:$J$10</c:f>
              <c:numCache>
                <c:formatCode>0%</c:formatCode>
                <c:ptCount val="7"/>
                <c:pt idx="0">
                  <c:v>0.04</c:v>
                </c:pt>
                <c:pt idx="1">
                  <c:v>0.03</c:v>
                </c:pt>
                <c:pt idx="2">
                  <c:v>0.09</c:v>
                </c:pt>
                <c:pt idx="3">
                  <c:v>0.37</c:v>
                </c:pt>
                <c:pt idx="4">
                  <c:v>0.15</c:v>
                </c:pt>
                <c:pt idx="5">
                  <c:v>0.12</c:v>
                </c:pt>
                <c:pt idx="6">
                  <c:v>0.15</c:v>
                </c:pt>
              </c:numCache>
            </c:numRef>
          </c:val>
          <c:extLst>
            <c:ext xmlns:c16="http://schemas.microsoft.com/office/drawing/2014/chart" uri="{C3380CC4-5D6E-409C-BE32-E72D297353CC}">
              <c16:uniqueId val="{00000000-3849-43D8-A7E6-0B626E3034CE}"/>
            </c:ext>
          </c:extLst>
        </c:ser>
        <c:dLbls>
          <c:showLegendKey val="0"/>
          <c:showVal val="0"/>
          <c:showCatName val="0"/>
          <c:showSerName val="0"/>
          <c:showPercent val="0"/>
          <c:showBubbleSize val="0"/>
        </c:dLbls>
        <c:gapWidth val="50"/>
        <c:overlap val="-27"/>
        <c:axId val="208732496"/>
        <c:axId val="208733056"/>
      </c:barChart>
      <c:catAx>
        <c:axId val="20873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8733056"/>
        <c:crosses val="autoZero"/>
        <c:auto val="1"/>
        <c:lblAlgn val="ctr"/>
        <c:lblOffset val="100"/>
        <c:noMultiLvlLbl val="0"/>
      </c:catAx>
      <c:valAx>
        <c:axId val="208733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32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Sheet4!$I$31:$I$37</c:f>
              <c:strCache>
                <c:ptCount val="7"/>
                <c:pt idx="0">
                  <c:v>1=Not satisfied at all</c:v>
                </c:pt>
                <c:pt idx="1">
                  <c:v>2=Not very satisfied</c:v>
                </c:pt>
                <c:pt idx="2">
                  <c:v>3=Somewhat dissatisfied</c:v>
                </c:pt>
                <c:pt idx="3">
                  <c:v>4=Neutral</c:v>
                </c:pt>
                <c:pt idx="4">
                  <c:v>5=Somewhat satisfied</c:v>
                </c:pt>
                <c:pt idx="5">
                  <c:v>6=Satisfied</c:v>
                </c:pt>
                <c:pt idx="6">
                  <c:v>7=Very satisfied</c:v>
                </c:pt>
              </c:strCache>
            </c:strRef>
          </c:cat>
          <c:val>
            <c:numRef>
              <c:f>Sheet4!$J$31:$J$37</c:f>
              <c:numCache>
                <c:formatCode>0%</c:formatCode>
                <c:ptCount val="7"/>
                <c:pt idx="0">
                  <c:v>0.05</c:v>
                </c:pt>
                <c:pt idx="1">
                  <c:v>0.08</c:v>
                </c:pt>
                <c:pt idx="2">
                  <c:v>0.05</c:v>
                </c:pt>
                <c:pt idx="3">
                  <c:v>0.1</c:v>
                </c:pt>
                <c:pt idx="4">
                  <c:v>0.13</c:v>
                </c:pt>
                <c:pt idx="5">
                  <c:v>0.38</c:v>
                </c:pt>
                <c:pt idx="6">
                  <c:v>0.17</c:v>
                </c:pt>
              </c:numCache>
            </c:numRef>
          </c:val>
          <c:extLst>
            <c:ext xmlns:c16="http://schemas.microsoft.com/office/drawing/2014/chart" uri="{C3380CC4-5D6E-409C-BE32-E72D297353CC}">
              <c16:uniqueId val="{00000000-3F1D-4608-B82F-A786F376CAF5}"/>
            </c:ext>
          </c:extLst>
        </c:ser>
        <c:dLbls>
          <c:showLegendKey val="0"/>
          <c:showVal val="0"/>
          <c:showCatName val="0"/>
          <c:showSerName val="0"/>
          <c:showPercent val="0"/>
          <c:showBubbleSize val="0"/>
        </c:dLbls>
        <c:gapWidth val="50"/>
        <c:overlap val="-27"/>
        <c:axId val="211591072"/>
        <c:axId val="211591632"/>
      </c:barChart>
      <c:catAx>
        <c:axId val="21159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591632"/>
        <c:crosses val="autoZero"/>
        <c:auto val="1"/>
        <c:lblAlgn val="ctr"/>
        <c:lblOffset val="100"/>
        <c:noMultiLvlLbl val="0"/>
      </c:catAx>
      <c:valAx>
        <c:axId val="211591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591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Sheet4!$I$59:$I$65</c:f>
              <c:strCache>
                <c:ptCount val="7"/>
                <c:pt idx="0">
                  <c:v>1=Definitely not</c:v>
                </c:pt>
                <c:pt idx="1">
                  <c:v>2=Probably not</c:v>
                </c:pt>
                <c:pt idx="2">
                  <c:v>3=Maybe not</c:v>
                </c:pt>
                <c:pt idx="3">
                  <c:v>4=I don't know</c:v>
                </c:pt>
                <c:pt idx="4">
                  <c:v>5=Maybe yes</c:v>
                </c:pt>
                <c:pt idx="5">
                  <c:v>6=Probably yes</c:v>
                </c:pt>
                <c:pt idx="6">
                  <c:v>7=Definitely yes</c:v>
                </c:pt>
              </c:strCache>
            </c:strRef>
          </c:cat>
          <c:val>
            <c:numRef>
              <c:f>Sheet4!$J$59:$J$65</c:f>
              <c:numCache>
                <c:formatCode>0%</c:formatCode>
                <c:ptCount val="7"/>
                <c:pt idx="0">
                  <c:v>0.05</c:v>
                </c:pt>
                <c:pt idx="1">
                  <c:v>0.04</c:v>
                </c:pt>
                <c:pt idx="2">
                  <c:v>0.05</c:v>
                </c:pt>
                <c:pt idx="3">
                  <c:v>0.09</c:v>
                </c:pt>
                <c:pt idx="4">
                  <c:v>0.08</c:v>
                </c:pt>
                <c:pt idx="5">
                  <c:v>0.34</c:v>
                </c:pt>
                <c:pt idx="6">
                  <c:v>0.31</c:v>
                </c:pt>
              </c:numCache>
            </c:numRef>
          </c:val>
          <c:extLst>
            <c:ext xmlns:c16="http://schemas.microsoft.com/office/drawing/2014/chart" uri="{C3380CC4-5D6E-409C-BE32-E72D297353CC}">
              <c16:uniqueId val="{00000000-81FE-47C6-AA59-4E058012601C}"/>
            </c:ext>
          </c:extLst>
        </c:ser>
        <c:dLbls>
          <c:showLegendKey val="0"/>
          <c:showVal val="0"/>
          <c:showCatName val="0"/>
          <c:showSerName val="0"/>
          <c:showPercent val="0"/>
          <c:showBubbleSize val="0"/>
        </c:dLbls>
        <c:gapWidth val="50"/>
        <c:overlap val="-27"/>
        <c:axId val="211593872"/>
        <c:axId val="211594432"/>
      </c:barChart>
      <c:catAx>
        <c:axId val="21159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594432"/>
        <c:crosses val="autoZero"/>
        <c:auto val="1"/>
        <c:lblAlgn val="ctr"/>
        <c:lblOffset val="100"/>
        <c:noMultiLvlLbl val="0"/>
      </c:catAx>
      <c:valAx>
        <c:axId val="211594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593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641122108568206"/>
          <c:y val="4.3188064389477816E-2"/>
          <c:w val="0.69670704859322496"/>
          <c:h val="0.71691706192512294"/>
        </c:manualLayout>
      </c:layout>
      <c:barChart>
        <c:barDir val="bar"/>
        <c:grouping val="clustered"/>
        <c:varyColors val="0"/>
        <c:ser>
          <c:idx val="0"/>
          <c:order val="0"/>
          <c:tx>
            <c:strRef>
              <c:f>'PSOL SOURCES'!$B$1</c:f>
              <c:strCache>
                <c:ptCount val="1"/>
                <c:pt idx="0">
                  <c:v>OSUIT</c:v>
                </c:pt>
              </c:strCache>
            </c:strRef>
          </c:tx>
          <c:spPr>
            <a:solidFill>
              <a:srgbClr val="FF66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'PSOL SOURCES'!$A$2:$A$8</c:f>
              <c:strCache>
                <c:ptCount val="7"/>
                <c:pt idx="0">
                  <c:v>Advertisements</c:v>
                </c:pt>
                <c:pt idx="1">
                  <c:v>Catalog/brochures (printed)</c:v>
                </c:pt>
                <c:pt idx="2">
                  <c:v>College representatives</c:v>
                </c:pt>
                <c:pt idx="3">
                  <c:v>Contact with students/graduates</c:v>
                </c:pt>
                <c:pt idx="4">
                  <c:v>Catalog (online)</c:v>
                </c:pt>
                <c:pt idx="5">
                  <c:v>Recommended by instructor/advisor</c:v>
                </c:pt>
                <c:pt idx="6">
                  <c:v>Web site</c:v>
                </c:pt>
              </c:strCache>
            </c:strRef>
          </c:cat>
          <c:val>
            <c:numRef>
              <c:f>'PSOL SOURCES'!$B$2:$B$8</c:f>
              <c:numCache>
                <c:formatCode>0%</c:formatCode>
                <c:ptCount val="7"/>
                <c:pt idx="0">
                  <c:v>0.33</c:v>
                </c:pt>
                <c:pt idx="1">
                  <c:v>0.41</c:v>
                </c:pt>
                <c:pt idx="2">
                  <c:v>0.56000000000000005</c:v>
                </c:pt>
                <c:pt idx="3">
                  <c:v>0.6</c:v>
                </c:pt>
                <c:pt idx="4">
                  <c:v>0.64</c:v>
                </c:pt>
                <c:pt idx="5">
                  <c:v>0.7</c:v>
                </c:pt>
                <c:pt idx="6">
                  <c:v>0.74</c:v>
                </c:pt>
              </c:numCache>
            </c:numRef>
          </c:val>
          <c:extLst>
            <c:ext xmlns:c16="http://schemas.microsoft.com/office/drawing/2014/chart" uri="{C3380CC4-5D6E-409C-BE32-E72D297353CC}">
              <c16:uniqueId val="{00000000-612B-41A1-B515-E7503739EDB8}"/>
            </c:ext>
          </c:extLst>
        </c:ser>
        <c:dLbls>
          <c:dLblPos val="outEnd"/>
          <c:showLegendKey val="0"/>
          <c:showVal val="1"/>
          <c:showCatName val="0"/>
          <c:showSerName val="0"/>
          <c:showPercent val="0"/>
          <c:showBubbleSize val="0"/>
        </c:dLbls>
        <c:gapWidth val="50"/>
        <c:axId val="211597232"/>
        <c:axId val="211597792"/>
        <c:extLst>
          <c:ext xmlns:c15="http://schemas.microsoft.com/office/drawing/2012/chart" uri="{02D57815-91ED-43cb-92C2-25804820EDAC}">
            <c15:filteredBarSeries>
              <c15:ser>
                <c:idx val="1"/>
                <c:order val="1"/>
                <c:tx>
                  <c:strRef>
                    <c:extLst>
                      <c:ext uri="{02D57815-91ED-43cb-92C2-25804820EDAC}">
                        <c15:formulaRef>
                          <c15:sqref>'PSOL SOURCES'!$C$1</c15:sqref>
                        </c15:formulaRef>
                      </c:ext>
                    </c:extLst>
                    <c:strCache>
                      <c:ptCount val="1"/>
                      <c:pt idx="0">
                        <c:v>National Online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'PSOL SOURCES'!$A$2:$A$8</c15:sqref>
                        </c15:formulaRef>
                      </c:ext>
                    </c:extLst>
                    <c:strCache>
                      <c:ptCount val="7"/>
                      <c:pt idx="0">
                        <c:v>Advertisements</c:v>
                      </c:pt>
                      <c:pt idx="1">
                        <c:v>Catalog/brochures (printed)</c:v>
                      </c:pt>
                      <c:pt idx="2">
                        <c:v>College representatives</c:v>
                      </c:pt>
                      <c:pt idx="3">
                        <c:v>Contact with students/graduates</c:v>
                      </c:pt>
                      <c:pt idx="4">
                        <c:v>Catalog (online)</c:v>
                      </c:pt>
                      <c:pt idx="5">
                        <c:v>Recommended by instructor/advisor</c:v>
                      </c:pt>
                      <c:pt idx="6">
                        <c:v>Web site</c:v>
                      </c:pt>
                    </c:strCache>
                  </c:strRef>
                </c:cat>
                <c:val>
                  <c:numRef>
                    <c:extLst>
                      <c:ext uri="{02D57815-91ED-43cb-92C2-25804820EDAC}">
                        <c15:formulaRef>
                          <c15:sqref>'PSOL SOURCES'!$C$2:$C$8</c15:sqref>
                        </c15:formulaRef>
                      </c:ext>
                    </c:extLst>
                    <c:numCache>
                      <c:formatCode>0%</c:formatCode>
                      <c:ptCount val="7"/>
                      <c:pt idx="0">
                        <c:v>0.38</c:v>
                      </c:pt>
                      <c:pt idx="1">
                        <c:v>0.42</c:v>
                      </c:pt>
                      <c:pt idx="2">
                        <c:v>0.67</c:v>
                      </c:pt>
                      <c:pt idx="3">
                        <c:v>0.56999999999999995</c:v>
                      </c:pt>
                      <c:pt idx="4">
                        <c:v>0.75</c:v>
                      </c:pt>
                      <c:pt idx="5">
                        <c:v>0.69</c:v>
                      </c:pt>
                      <c:pt idx="6">
                        <c:v>0.85</c:v>
                      </c:pt>
                    </c:numCache>
                  </c:numRef>
                </c:val>
                <c:extLst>
                  <c:ext xmlns:c16="http://schemas.microsoft.com/office/drawing/2014/chart" uri="{C3380CC4-5D6E-409C-BE32-E72D297353CC}">
                    <c16:uniqueId val="{00000001-612B-41A1-B515-E7503739EDB8}"/>
                  </c:ext>
                </c:extLst>
              </c15:ser>
            </c15:filteredBarSeries>
          </c:ext>
        </c:extLst>
      </c:barChart>
      <c:catAx>
        <c:axId val="211597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597792"/>
        <c:crosses val="autoZero"/>
        <c:auto val="1"/>
        <c:lblAlgn val="ctr"/>
        <c:lblOffset val="100"/>
        <c:noMultiLvlLbl val="0"/>
      </c:catAx>
      <c:valAx>
        <c:axId val="2115977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597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1"/>
          <c:tx>
            <c:strRef>
              <c:f>'PSOL FACTORS'!$D$1</c:f>
              <c:strCache>
                <c:ptCount val="1"/>
                <c:pt idx="0">
                  <c:v>OSUIT</c:v>
                </c:pt>
              </c:strCache>
            </c:strRef>
          </c:tx>
          <c:spPr>
            <a:solidFill>
              <a:srgbClr val="FF66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'PSOL FACTORS'!$B$2:$B$12</c:f>
              <c:strCache>
                <c:ptCount val="11"/>
                <c:pt idx="0">
                  <c:v>Recommendations from employer</c:v>
                </c:pt>
                <c:pt idx="1">
                  <c:v>Distance from campus</c:v>
                </c:pt>
                <c:pt idx="2">
                  <c:v>Financial assistance available</c:v>
                </c:pt>
                <c:pt idx="3">
                  <c:v>Reputation of institution</c:v>
                </c:pt>
                <c:pt idx="4">
                  <c:v>Work schedule</c:v>
                </c:pt>
                <c:pt idx="5">
                  <c:v>Program requirements</c:v>
                </c:pt>
                <c:pt idx="6">
                  <c:v>Ability to transfer credits</c:v>
                </c:pt>
                <c:pt idx="7">
                  <c:v>Flexible pacing for completing a program</c:v>
                </c:pt>
                <c:pt idx="8">
                  <c:v>Cost</c:v>
                </c:pt>
                <c:pt idx="9">
                  <c:v>Future employment opportunities</c:v>
                </c:pt>
                <c:pt idx="10">
                  <c:v>Convenience</c:v>
                </c:pt>
              </c:strCache>
            </c:strRef>
          </c:cat>
          <c:val>
            <c:numRef>
              <c:f>'PSOL FACTORS'!$D$2:$D$12</c:f>
              <c:numCache>
                <c:formatCode>0%</c:formatCode>
                <c:ptCount val="11"/>
                <c:pt idx="0">
                  <c:v>0.7</c:v>
                </c:pt>
                <c:pt idx="1">
                  <c:v>0.73</c:v>
                </c:pt>
                <c:pt idx="2">
                  <c:v>0.81</c:v>
                </c:pt>
                <c:pt idx="3">
                  <c:v>0.82</c:v>
                </c:pt>
                <c:pt idx="4">
                  <c:v>0.82</c:v>
                </c:pt>
                <c:pt idx="5">
                  <c:v>0.84</c:v>
                </c:pt>
                <c:pt idx="6">
                  <c:v>0.85</c:v>
                </c:pt>
                <c:pt idx="7">
                  <c:v>0.85</c:v>
                </c:pt>
                <c:pt idx="8">
                  <c:v>0.86</c:v>
                </c:pt>
                <c:pt idx="9">
                  <c:v>0.88</c:v>
                </c:pt>
                <c:pt idx="10">
                  <c:v>0.9</c:v>
                </c:pt>
              </c:numCache>
            </c:numRef>
          </c:val>
          <c:extLst>
            <c:ext xmlns:c16="http://schemas.microsoft.com/office/drawing/2014/chart" uri="{C3380CC4-5D6E-409C-BE32-E72D297353CC}">
              <c16:uniqueId val="{00000000-238F-4E75-A57A-60687301E61A}"/>
            </c:ext>
          </c:extLst>
        </c:ser>
        <c:dLbls>
          <c:showLegendKey val="0"/>
          <c:showVal val="0"/>
          <c:showCatName val="0"/>
          <c:showSerName val="0"/>
          <c:showPercent val="0"/>
          <c:showBubbleSize val="0"/>
        </c:dLbls>
        <c:gapWidth val="50"/>
        <c:axId val="211600592"/>
        <c:axId val="211601152"/>
        <c:extLst>
          <c:ext xmlns:c15="http://schemas.microsoft.com/office/drawing/2012/chart" uri="{02D57815-91ED-43cb-92C2-25804820EDAC}">
            <c15:filteredBarSeries>
              <c15:ser>
                <c:idx val="0"/>
                <c:order val="0"/>
                <c:tx>
                  <c:strRef>
                    <c:extLst>
                      <c:ext uri="{02D57815-91ED-43cb-92C2-25804820EDAC}">
                        <c15:formulaRef>
                          <c15:sqref>'PSOL FACTORS'!$C$1</c15:sqref>
                        </c15:formulaRef>
                      </c:ext>
                    </c:extLst>
                    <c:strCache>
                      <c:ptCount val="1"/>
                      <c:pt idx="0">
                        <c:v>National Online</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'PSOL FACTORS'!$B$2:$B$12</c15:sqref>
                        </c15:formulaRef>
                      </c:ext>
                    </c:extLst>
                    <c:strCache>
                      <c:ptCount val="11"/>
                      <c:pt idx="0">
                        <c:v>Recommendations from employer</c:v>
                      </c:pt>
                      <c:pt idx="1">
                        <c:v>Distance from campus</c:v>
                      </c:pt>
                      <c:pt idx="2">
                        <c:v>Financial assistance available</c:v>
                      </c:pt>
                      <c:pt idx="3">
                        <c:v>Reputation of institution</c:v>
                      </c:pt>
                      <c:pt idx="4">
                        <c:v>Work schedule</c:v>
                      </c:pt>
                      <c:pt idx="5">
                        <c:v>Program requirements</c:v>
                      </c:pt>
                      <c:pt idx="6">
                        <c:v>Ability to transfer credits</c:v>
                      </c:pt>
                      <c:pt idx="7">
                        <c:v>Flexible pacing for completing a program</c:v>
                      </c:pt>
                      <c:pt idx="8">
                        <c:v>Cost</c:v>
                      </c:pt>
                      <c:pt idx="9">
                        <c:v>Future employment opportunities</c:v>
                      </c:pt>
                      <c:pt idx="10">
                        <c:v>Convenience</c:v>
                      </c:pt>
                    </c:strCache>
                  </c:strRef>
                </c:cat>
                <c:val>
                  <c:numRef>
                    <c:extLst>
                      <c:ext uri="{02D57815-91ED-43cb-92C2-25804820EDAC}">
                        <c15:formulaRef>
                          <c15:sqref>'PSOL FACTORS'!$C$2:$C$12</c15:sqref>
                        </c15:formulaRef>
                      </c:ext>
                    </c:extLst>
                    <c:numCache>
                      <c:formatCode>0%</c:formatCode>
                      <c:ptCount val="11"/>
                      <c:pt idx="0">
                        <c:v>0.57999999999999996</c:v>
                      </c:pt>
                      <c:pt idx="1">
                        <c:v>0.62</c:v>
                      </c:pt>
                      <c:pt idx="2">
                        <c:v>0.85</c:v>
                      </c:pt>
                      <c:pt idx="3">
                        <c:v>0.85</c:v>
                      </c:pt>
                      <c:pt idx="4">
                        <c:v>0.92</c:v>
                      </c:pt>
                      <c:pt idx="5">
                        <c:v>0.89</c:v>
                      </c:pt>
                      <c:pt idx="6">
                        <c:v>0.82</c:v>
                      </c:pt>
                      <c:pt idx="7">
                        <c:v>0.93</c:v>
                      </c:pt>
                      <c:pt idx="8">
                        <c:v>0.82</c:v>
                      </c:pt>
                      <c:pt idx="9">
                        <c:v>0.81</c:v>
                      </c:pt>
                      <c:pt idx="10">
                        <c:v>0.96</c:v>
                      </c:pt>
                    </c:numCache>
                  </c:numRef>
                </c:val>
                <c:extLst>
                  <c:ext xmlns:c16="http://schemas.microsoft.com/office/drawing/2014/chart" uri="{C3380CC4-5D6E-409C-BE32-E72D297353CC}">
                    <c16:uniqueId val="{00000001-238F-4E75-A57A-60687301E61A}"/>
                  </c:ext>
                </c:extLst>
              </c15:ser>
            </c15:filteredBarSeries>
          </c:ext>
        </c:extLst>
      </c:barChart>
      <c:catAx>
        <c:axId val="211600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601152"/>
        <c:crosses val="autoZero"/>
        <c:auto val="1"/>
        <c:lblAlgn val="ctr"/>
        <c:lblOffset val="100"/>
        <c:noMultiLvlLbl val="0"/>
      </c:catAx>
      <c:valAx>
        <c:axId val="2116011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600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17736D-0341-470A-A5B3-3015341F2725}" type="doc">
      <dgm:prSet loTypeId="urn:microsoft.com/office/officeart/2005/8/layout/equation1" loCatId="process" qsTypeId="urn:microsoft.com/office/officeart/2005/8/quickstyle/simple1" qsCatId="simple" csTypeId="urn:microsoft.com/office/officeart/2005/8/colors/colorful3" csCatId="colorful" phldr="1"/>
      <dgm:spPr/>
    </dgm:pt>
    <dgm:pt modelId="{51DC6C2B-0824-4990-A8C7-EE0685278454}">
      <dgm:prSet phldrT="[Text]" custT="1"/>
      <dgm:spPr/>
      <dgm:t>
        <a:bodyPr/>
        <a:lstStyle/>
        <a:p>
          <a:r>
            <a:rPr lang="en-US" sz="1400" b="1" dirty="0" smtClean="0"/>
            <a:t>Importance</a:t>
          </a:r>
          <a:endParaRPr lang="en-US" sz="1200" b="1" dirty="0"/>
        </a:p>
      </dgm:t>
    </dgm:pt>
    <dgm:pt modelId="{825B09AD-CD88-45FD-A57E-166DADF278FB}" type="parTrans" cxnId="{85E39CBE-31DC-4734-B5A6-29C6D1735016}">
      <dgm:prSet/>
      <dgm:spPr/>
      <dgm:t>
        <a:bodyPr/>
        <a:lstStyle/>
        <a:p>
          <a:endParaRPr lang="en-US"/>
        </a:p>
      </dgm:t>
    </dgm:pt>
    <dgm:pt modelId="{1A8B8180-453D-4DED-91BB-603EEF66E5A8}" type="sibTrans" cxnId="{85E39CBE-31DC-4734-B5A6-29C6D1735016}">
      <dgm:prSet/>
      <dgm:spPr>
        <a:solidFill>
          <a:schemeClr val="tx1"/>
        </a:solidFill>
      </dgm:spPr>
      <dgm:t>
        <a:bodyPr/>
        <a:lstStyle/>
        <a:p>
          <a:endParaRPr lang="en-US">
            <a:solidFill>
              <a:schemeClr val="tx1"/>
            </a:solidFill>
          </a:endParaRPr>
        </a:p>
      </dgm:t>
    </dgm:pt>
    <dgm:pt modelId="{95EE6754-6C31-4AA4-BBD8-75A1F0C827AC}">
      <dgm:prSet phldrT="[Text]" custT="1"/>
      <dgm:spPr/>
      <dgm:t>
        <a:bodyPr/>
        <a:lstStyle/>
        <a:p>
          <a:r>
            <a:rPr lang="en-US" sz="1400" b="1" dirty="0" smtClean="0"/>
            <a:t>Satisfaction</a:t>
          </a:r>
          <a:endParaRPr lang="en-US" sz="1200" b="1" dirty="0"/>
        </a:p>
      </dgm:t>
    </dgm:pt>
    <dgm:pt modelId="{67D4A772-FD63-41D8-B11E-44B7696E59E5}" type="parTrans" cxnId="{043ABF66-6EED-431E-A692-12CE5C1F485A}">
      <dgm:prSet/>
      <dgm:spPr/>
      <dgm:t>
        <a:bodyPr/>
        <a:lstStyle/>
        <a:p>
          <a:endParaRPr lang="en-US"/>
        </a:p>
      </dgm:t>
    </dgm:pt>
    <dgm:pt modelId="{DCFB15E6-6F7B-4A7F-BA48-B5F5E01897E4}" type="sibTrans" cxnId="{043ABF66-6EED-431E-A692-12CE5C1F485A}">
      <dgm:prSet/>
      <dgm:spPr>
        <a:solidFill>
          <a:schemeClr val="tx1"/>
        </a:solidFill>
      </dgm:spPr>
      <dgm:t>
        <a:bodyPr/>
        <a:lstStyle/>
        <a:p>
          <a:endParaRPr lang="en-US"/>
        </a:p>
      </dgm:t>
    </dgm:pt>
    <dgm:pt modelId="{13D5FC72-7136-404A-A171-A37A7D01F116}">
      <dgm:prSet phldrT="[Text]" custT="1"/>
      <dgm:spPr/>
      <dgm:t>
        <a:bodyPr/>
        <a:lstStyle/>
        <a:p>
          <a:r>
            <a:rPr lang="en-US" sz="1400" b="1" dirty="0" smtClean="0"/>
            <a:t>Performance Gap</a:t>
          </a:r>
          <a:endParaRPr lang="en-US" sz="1400" b="1" dirty="0"/>
        </a:p>
      </dgm:t>
    </dgm:pt>
    <dgm:pt modelId="{21FF2C95-AE29-4229-BA7F-2F10C754A432}" type="parTrans" cxnId="{B68A28AD-11FB-48C5-9243-D56DDD991829}">
      <dgm:prSet/>
      <dgm:spPr/>
      <dgm:t>
        <a:bodyPr/>
        <a:lstStyle/>
        <a:p>
          <a:endParaRPr lang="en-US"/>
        </a:p>
      </dgm:t>
    </dgm:pt>
    <dgm:pt modelId="{D18974F9-FC7B-4D42-9193-E6686BE4F128}" type="sibTrans" cxnId="{B68A28AD-11FB-48C5-9243-D56DDD991829}">
      <dgm:prSet/>
      <dgm:spPr/>
      <dgm:t>
        <a:bodyPr/>
        <a:lstStyle/>
        <a:p>
          <a:endParaRPr lang="en-US"/>
        </a:p>
      </dgm:t>
    </dgm:pt>
    <dgm:pt modelId="{F0931C1C-D460-4D8C-9EB2-98FDA948CFE9}" type="pres">
      <dgm:prSet presAssocID="{A817736D-0341-470A-A5B3-3015341F2725}" presName="linearFlow" presStyleCnt="0">
        <dgm:presLayoutVars>
          <dgm:dir/>
          <dgm:resizeHandles val="exact"/>
        </dgm:presLayoutVars>
      </dgm:prSet>
      <dgm:spPr/>
    </dgm:pt>
    <dgm:pt modelId="{D5F99A50-50E8-45C5-8913-AE88BB5ED79E}" type="pres">
      <dgm:prSet presAssocID="{51DC6C2B-0824-4990-A8C7-EE0685278454}" presName="node" presStyleLbl="node1" presStyleIdx="0" presStyleCnt="3" custScaleX="123714">
        <dgm:presLayoutVars>
          <dgm:bulletEnabled val="1"/>
        </dgm:presLayoutVars>
      </dgm:prSet>
      <dgm:spPr/>
      <dgm:t>
        <a:bodyPr/>
        <a:lstStyle/>
        <a:p>
          <a:endParaRPr lang="en-US"/>
        </a:p>
      </dgm:t>
    </dgm:pt>
    <dgm:pt modelId="{4F6636CA-2798-4ED6-8C20-2BC11BFA878F}" type="pres">
      <dgm:prSet presAssocID="{1A8B8180-453D-4DED-91BB-603EEF66E5A8}" presName="spacerL" presStyleCnt="0"/>
      <dgm:spPr/>
    </dgm:pt>
    <dgm:pt modelId="{A6854C0C-4EB7-4B9B-9AC5-74283F7D6A4B}" type="pres">
      <dgm:prSet presAssocID="{1A8B8180-453D-4DED-91BB-603EEF66E5A8}" presName="sibTrans" presStyleLbl="sibTrans2D1" presStyleIdx="0" presStyleCnt="2"/>
      <dgm:spPr>
        <a:prstGeom prst="mathMinus">
          <a:avLst/>
        </a:prstGeom>
      </dgm:spPr>
      <dgm:t>
        <a:bodyPr/>
        <a:lstStyle/>
        <a:p>
          <a:endParaRPr lang="en-US"/>
        </a:p>
      </dgm:t>
    </dgm:pt>
    <dgm:pt modelId="{0CCAE50D-EE7A-431C-8738-50A7977BA7F2}" type="pres">
      <dgm:prSet presAssocID="{1A8B8180-453D-4DED-91BB-603EEF66E5A8}" presName="spacerR" presStyleCnt="0"/>
      <dgm:spPr/>
    </dgm:pt>
    <dgm:pt modelId="{7AA67C88-5DA3-4F6C-BDFC-CBD454751D1B}" type="pres">
      <dgm:prSet presAssocID="{95EE6754-6C31-4AA4-BBD8-75A1F0C827AC}" presName="node" presStyleLbl="node1" presStyleIdx="1" presStyleCnt="3" custScaleX="125161">
        <dgm:presLayoutVars>
          <dgm:bulletEnabled val="1"/>
        </dgm:presLayoutVars>
      </dgm:prSet>
      <dgm:spPr/>
      <dgm:t>
        <a:bodyPr/>
        <a:lstStyle/>
        <a:p>
          <a:endParaRPr lang="en-US"/>
        </a:p>
      </dgm:t>
    </dgm:pt>
    <dgm:pt modelId="{21FAB881-A91E-47AA-82DC-0289B11C2FEF}" type="pres">
      <dgm:prSet presAssocID="{DCFB15E6-6F7B-4A7F-BA48-B5F5E01897E4}" presName="spacerL" presStyleCnt="0"/>
      <dgm:spPr/>
    </dgm:pt>
    <dgm:pt modelId="{FB34AE0B-BEB3-4F51-941D-289F9ACF16B5}" type="pres">
      <dgm:prSet presAssocID="{DCFB15E6-6F7B-4A7F-BA48-B5F5E01897E4}" presName="sibTrans" presStyleLbl="sibTrans2D1" presStyleIdx="1" presStyleCnt="2"/>
      <dgm:spPr/>
      <dgm:t>
        <a:bodyPr/>
        <a:lstStyle/>
        <a:p>
          <a:endParaRPr lang="en-US"/>
        </a:p>
      </dgm:t>
    </dgm:pt>
    <dgm:pt modelId="{3CDB8F3E-CB76-495D-A7AF-BAF7762C96F5}" type="pres">
      <dgm:prSet presAssocID="{DCFB15E6-6F7B-4A7F-BA48-B5F5E01897E4}" presName="spacerR" presStyleCnt="0"/>
      <dgm:spPr/>
    </dgm:pt>
    <dgm:pt modelId="{C53E1C3F-38CA-4374-A6D8-CE1514C0A604}" type="pres">
      <dgm:prSet presAssocID="{13D5FC72-7136-404A-A171-A37A7D01F116}" presName="node" presStyleLbl="node1" presStyleIdx="2" presStyleCnt="3" custScaleX="120415">
        <dgm:presLayoutVars>
          <dgm:bulletEnabled val="1"/>
        </dgm:presLayoutVars>
      </dgm:prSet>
      <dgm:spPr/>
      <dgm:t>
        <a:bodyPr/>
        <a:lstStyle/>
        <a:p>
          <a:endParaRPr lang="en-US"/>
        </a:p>
      </dgm:t>
    </dgm:pt>
  </dgm:ptLst>
  <dgm:cxnLst>
    <dgm:cxn modelId="{043ABF66-6EED-431E-A692-12CE5C1F485A}" srcId="{A817736D-0341-470A-A5B3-3015341F2725}" destId="{95EE6754-6C31-4AA4-BBD8-75A1F0C827AC}" srcOrd="1" destOrd="0" parTransId="{67D4A772-FD63-41D8-B11E-44B7696E59E5}" sibTransId="{DCFB15E6-6F7B-4A7F-BA48-B5F5E01897E4}"/>
    <dgm:cxn modelId="{5500D11D-9CF1-4555-95DD-E0405ECD656C}" type="presOf" srcId="{1A8B8180-453D-4DED-91BB-603EEF66E5A8}" destId="{A6854C0C-4EB7-4B9B-9AC5-74283F7D6A4B}" srcOrd="0" destOrd="0" presId="urn:microsoft.com/office/officeart/2005/8/layout/equation1"/>
    <dgm:cxn modelId="{B68A28AD-11FB-48C5-9243-D56DDD991829}" srcId="{A817736D-0341-470A-A5B3-3015341F2725}" destId="{13D5FC72-7136-404A-A171-A37A7D01F116}" srcOrd="2" destOrd="0" parTransId="{21FF2C95-AE29-4229-BA7F-2F10C754A432}" sibTransId="{D18974F9-FC7B-4D42-9193-E6686BE4F128}"/>
    <dgm:cxn modelId="{EA363C4A-49ED-40F1-8160-60833FA4E06F}" type="presOf" srcId="{13D5FC72-7136-404A-A171-A37A7D01F116}" destId="{C53E1C3F-38CA-4374-A6D8-CE1514C0A604}" srcOrd="0" destOrd="0" presId="urn:microsoft.com/office/officeart/2005/8/layout/equation1"/>
    <dgm:cxn modelId="{AD3A5BEA-D038-405C-8903-7B57E1B3FD01}" type="presOf" srcId="{95EE6754-6C31-4AA4-BBD8-75A1F0C827AC}" destId="{7AA67C88-5DA3-4F6C-BDFC-CBD454751D1B}" srcOrd="0" destOrd="0" presId="urn:microsoft.com/office/officeart/2005/8/layout/equation1"/>
    <dgm:cxn modelId="{85E39CBE-31DC-4734-B5A6-29C6D1735016}" srcId="{A817736D-0341-470A-A5B3-3015341F2725}" destId="{51DC6C2B-0824-4990-A8C7-EE0685278454}" srcOrd="0" destOrd="0" parTransId="{825B09AD-CD88-45FD-A57E-166DADF278FB}" sibTransId="{1A8B8180-453D-4DED-91BB-603EEF66E5A8}"/>
    <dgm:cxn modelId="{A9B10D37-390E-463D-8566-D80D28290280}" type="presOf" srcId="{51DC6C2B-0824-4990-A8C7-EE0685278454}" destId="{D5F99A50-50E8-45C5-8913-AE88BB5ED79E}" srcOrd="0" destOrd="0" presId="urn:microsoft.com/office/officeart/2005/8/layout/equation1"/>
    <dgm:cxn modelId="{EB91AE04-F06A-4C03-8231-77265C8C8164}" type="presOf" srcId="{DCFB15E6-6F7B-4A7F-BA48-B5F5E01897E4}" destId="{FB34AE0B-BEB3-4F51-941D-289F9ACF16B5}" srcOrd="0" destOrd="0" presId="urn:microsoft.com/office/officeart/2005/8/layout/equation1"/>
    <dgm:cxn modelId="{6059FFB5-BDF3-4612-94BA-C817F1697D7E}" type="presOf" srcId="{A817736D-0341-470A-A5B3-3015341F2725}" destId="{F0931C1C-D460-4D8C-9EB2-98FDA948CFE9}" srcOrd="0" destOrd="0" presId="urn:microsoft.com/office/officeart/2005/8/layout/equation1"/>
    <dgm:cxn modelId="{D4464408-8F98-4CDA-885F-6F0CE2DEEAC5}" type="presParOf" srcId="{F0931C1C-D460-4D8C-9EB2-98FDA948CFE9}" destId="{D5F99A50-50E8-45C5-8913-AE88BB5ED79E}" srcOrd="0" destOrd="0" presId="urn:microsoft.com/office/officeart/2005/8/layout/equation1"/>
    <dgm:cxn modelId="{9C713211-CF84-4397-8528-9B5ED8949F1F}" type="presParOf" srcId="{F0931C1C-D460-4D8C-9EB2-98FDA948CFE9}" destId="{4F6636CA-2798-4ED6-8C20-2BC11BFA878F}" srcOrd="1" destOrd="0" presId="urn:microsoft.com/office/officeart/2005/8/layout/equation1"/>
    <dgm:cxn modelId="{138767BA-4651-464A-BAA2-54804D1EB426}" type="presParOf" srcId="{F0931C1C-D460-4D8C-9EB2-98FDA948CFE9}" destId="{A6854C0C-4EB7-4B9B-9AC5-74283F7D6A4B}" srcOrd="2" destOrd="0" presId="urn:microsoft.com/office/officeart/2005/8/layout/equation1"/>
    <dgm:cxn modelId="{5EE6F505-194D-46C6-9393-51DA3CD23BEB}" type="presParOf" srcId="{F0931C1C-D460-4D8C-9EB2-98FDA948CFE9}" destId="{0CCAE50D-EE7A-431C-8738-50A7977BA7F2}" srcOrd="3" destOrd="0" presId="urn:microsoft.com/office/officeart/2005/8/layout/equation1"/>
    <dgm:cxn modelId="{662A2AF7-BBA9-4F0A-A1AA-03DF175F4F52}" type="presParOf" srcId="{F0931C1C-D460-4D8C-9EB2-98FDA948CFE9}" destId="{7AA67C88-5DA3-4F6C-BDFC-CBD454751D1B}" srcOrd="4" destOrd="0" presId="urn:microsoft.com/office/officeart/2005/8/layout/equation1"/>
    <dgm:cxn modelId="{B53BCCD7-DBF2-4CE1-8948-200410056199}" type="presParOf" srcId="{F0931C1C-D460-4D8C-9EB2-98FDA948CFE9}" destId="{21FAB881-A91E-47AA-82DC-0289B11C2FEF}" srcOrd="5" destOrd="0" presId="urn:microsoft.com/office/officeart/2005/8/layout/equation1"/>
    <dgm:cxn modelId="{FA8E03F3-1D85-4C08-9DC6-D12389FBEC42}" type="presParOf" srcId="{F0931C1C-D460-4D8C-9EB2-98FDA948CFE9}" destId="{FB34AE0B-BEB3-4F51-941D-289F9ACF16B5}" srcOrd="6" destOrd="0" presId="urn:microsoft.com/office/officeart/2005/8/layout/equation1"/>
    <dgm:cxn modelId="{BA057B62-FBA2-4DD9-BA36-141D23F2AA53}" type="presParOf" srcId="{F0931C1C-D460-4D8C-9EB2-98FDA948CFE9}" destId="{3CDB8F3E-CB76-495D-A7AF-BAF7762C96F5}" srcOrd="7" destOrd="0" presId="urn:microsoft.com/office/officeart/2005/8/layout/equation1"/>
    <dgm:cxn modelId="{F186D538-5561-4FA7-9903-89031F61DC36}" type="presParOf" srcId="{F0931C1C-D460-4D8C-9EB2-98FDA948CFE9}" destId="{C53E1C3F-38CA-4374-A6D8-CE1514C0A60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99A50-50E8-45C5-8913-AE88BB5ED79E}">
      <dsp:nvSpPr>
        <dsp:cNvPr id="0" name=""/>
        <dsp:cNvSpPr/>
      </dsp:nvSpPr>
      <dsp:spPr>
        <a:xfrm>
          <a:off x="142879" y="930"/>
          <a:ext cx="1788829" cy="144593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Importance</a:t>
          </a:r>
          <a:endParaRPr lang="en-US" sz="1200" b="1" kern="1200" dirty="0"/>
        </a:p>
      </dsp:txBody>
      <dsp:txXfrm>
        <a:off x="404847" y="212683"/>
        <a:ext cx="1264893" cy="1022433"/>
      </dsp:txXfrm>
    </dsp:sp>
    <dsp:sp modelId="{A6854C0C-4EB7-4B9B-9AC5-74283F7D6A4B}">
      <dsp:nvSpPr>
        <dsp:cNvPr id="0" name=""/>
        <dsp:cNvSpPr/>
      </dsp:nvSpPr>
      <dsp:spPr>
        <a:xfrm>
          <a:off x="2049119" y="304577"/>
          <a:ext cx="838644" cy="838644"/>
        </a:xfrm>
        <a:prstGeom prst="mathMinus">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solidFill>
              <a:schemeClr val="tx1"/>
            </a:solidFill>
          </a:endParaRPr>
        </a:p>
      </dsp:txBody>
      <dsp:txXfrm>
        <a:off x="2160281" y="625274"/>
        <a:ext cx="616320" cy="197250"/>
      </dsp:txXfrm>
    </dsp:sp>
    <dsp:sp modelId="{7AA67C88-5DA3-4F6C-BDFC-CBD454751D1B}">
      <dsp:nvSpPr>
        <dsp:cNvPr id="0" name=""/>
        <dsp:cNvSpPr/>
      </dsp:nvSpPr>
      <dsp:spPr>
        <a:xfrm>
          <a:off x="3005174" y="930"/>
          <a:ext cx="1809752" cy="1445939"/>
        </a:xfrm>
        <a:prstGeom prst="ellipse">
          <a:avLst/>
        </a:prstGeom>
        <a:solidFill>
          <a:schemeClr val="accent3">
            <a:hueOff val="5549892"/>
            <a:satOff val="46078"/>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Satisfaction</a:t>
          </a:r>
          <a:endParaRPr lang="en-US" sz="1200" b="1" kern="1200" dirty="0"/>
        </a:p>
      </dsp:txBody>
      <dsp:txXfrm>
        <a:off x="3270206" y="212683"/>
        <a:ext cx="1279688" cy="1022433"/>
      </dsp:txXfrm>
    </dsp:sp>
    <dsp:sp modelId="{FB34AE0B-BEB3-4F51-941D-289F9ACF16B5}">
      <dsp:nvSpPr>
        <dsp:cNvPr id="0" name=""/>
        <dsp:cNvSpPr/>
      </dsp:nvSpPr>
      <dsp:spPr>
        <a:xfrm>
          <a:off x="4932337" y="304577"/>
          <a:ext cx="838644" cy="838644"/>
        </a:xfrm>
        <a:prstGeom prst="mathEqual">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endParaRPr lang="en-US" sz="3700" kern="1200"/>
        </a:p>
      </dsp:txBody>
      <dsp:txXfrm>
        <a:off x="5043499" y="477338"/>
        <a:ext cx="616320" cy="493122"/>
      </dsp:txXfrm>
    </dsp:sp>
    <dsp:sp modelId="{C53E1C3F-38CA-4374-A6D8-CE1514C0A604}">
      <dsp:nvSpPr>
        <dsp:cNvPr id="0" name=""/>
        <dsp:cNvSpPr/>
      </dsp:nvSpPr>
      <dsp:spPr>
        <a:xfrm>
          <a:off x="5888392" y="930"/>
          <a:ext cx="1741128" cy="1445939"/>
        </a:xfrm>
        <a:prstGeom prst="ellipse">
          <a:avLst/>
        </a:prstGeom>
        <a:solidFill>
          <a:schemeClr val="accent3">
            <a:hueOff val="11099783"/>
            <a:satOff val="92156"/>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Performance Gap</a:t>
          </a:r>
          <a:endParaRPr lang="en-US" sz="1400" b="1" kern="1200" dirty="0"/>
        </a:p>
      </dsp:txBody>
      <dsp:txXfrm>
        <a:off x="6143374" y="212683"/>
        <a:ext cx="1231164" cy="1022433"/>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169"/>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169"/>
          </a:xfrm>
          <a:prstGeom prst="rect">
            <a:avLst/>
          </a:prstGeom>
        </p:spPr>
        <p:txBody>
          <a:bodyPr vert="horz" lIns="92757" tIns="46378" rIns="92757" bIns="46378" rtlCol="0"/>
          <a:lstStyle>
            <a:lvl1pPr algn="r">
              <a:defRPr sz="1200"/>
            </a:lvl1pPr>
          </a:lstStyle>
          <a:p>
            <a:fld id="{7AFC1A11-ADD2-6846-B332-AB3178BB93A5}" type="datetimeFigureOut">
              <a:rPr lang="en-US" smtClean="0"/>
              <a:t>2/20/2019</a:t>
            </a:fld>
            <a:endParaRPr lang="en-US"/>
          </a:p>
        </p:txBody>
      </p:sp>
      <p:sp>
        <p:nvSpPr>
          <p:cNvPr id="4" name="Footer Placeholder 3"/>
          <p:cNvSpPr>
            <a:spLocks noGrp="1"/>
          </p:cNvSpPr>
          <p:nvPr>
            <p:ph type="ftr" sz="quarter" idx="2"/>
          </p:nvPr>
        </p:nvSpPr>
        <p:spPr>
          <a:xfrm>
            <a:off x="0" y="8760605"/>
            <a:ext cx="3037840" cy="461169"/>
          </a:xfrm>
          <a:prstGeom prst="rect">
            <a:avLst/>
          </a:prstGeom>
        </p:spPr>
        <p:txBody>
          <a:bodyPr vert="horz" lIns="92757" tIns="46378" rIns="92757" bIns="4637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60605"/>
            <a:ext cx="3037840" cy="461169"/>
          </a:xfrm>
          <a:prstGeom prst="rect">
            <a:avLst/>
          </a:prstGeom>
        </p:spPr>
        <p:txBody>
          <a:bodyPr vert="horz" lIns="92757" tIns="46378" rIns="92757" bIns="46378" rtlCol="0" anchor="b"/>
          <a:lstStyle>
            <a:lvl1pPr algn="r">
              <a:defRPr sz="1200"/>
            </a:lvl1pPr>
          </a:lstStyle>
          <a:p>
            <a:fld id="{3080FC58-F883-A241-BFAC-E7E0E7A06ED3}" type="slidenum">
              <a:rPr lang="en-US" smtClean="0"/>
              <a:t>‹#›</a:t>
            </a:fld>
            <a:endParaRPr lang="en-US"/>
          </a:p>
        </p:txBody>
      </p:sp>
    </p:spTree>
    <p:extLst>
      <p:ext uri="{BB962C8B-B14F-4D97-AF65-F5344CB8AC3E}">
        <p14:creationId xmlns:p14="http://schemas.microsoft.com/office/powerpoint/2010/main" val="3410524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a:defRPr sz="1200"/>
            </a:lvl1pPr>
          </a:lstStyle>
          <a:p>
            <a:fld id="{79A7712C-0212-4701-BBE2-FADBE588B142}" type="datetimeFigureOut">
              <a:rPr lang="en-US" smtClean="0"/>
              <a:t>2/20/2019</a:t>
            </a:fld>
            <a:endParaRPr lang="en-US"/>
          </a:p>
        </p:txBody>
      </p:sp>
      <p:sp>
        <p:nvSpPr>
          <p:cNvPr id="4" name="Slide Image Placeholder 3"/>
          <p:cNvSpPr>
            <a:spLocks noGrp="1" noRot="1" noChangeAspect="1"/>
          </p:cNvSpPr>
          <p:nvPr>
            <p:ph type="sldImg" idx="2"/>
          </p:nvPr>
        </p:nvSpPr>
        <p:spPr>
          <a:xfrm>
            <a:off x="1198563" y="692150"/>
            <a:ext cx="4613275" cy="3459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a:defRPr sz="1200"/>
            </a:lvl1pPr>
          </a:lstStyle>
          <a:p>
            <a:fld id="{4B5E67EA-A5DF-4CC6-A316-CF2DD2F45459}" type="slidenum">
              <a:rPr lang="en-US" smtClean="0"/>
              <a:t>‹#›</a:t>
            </a:fld>
            <a:endParaRPr lang="en-US"/>
          </a:p>
        </p:txBody>
      </p:sp>
    </p:spTree>
    <p:extLst>
      <p:ext uri="{BB962C8B-B14F-4D97-AF65-F5344CB8AC3E}">
        <p14:creationId xmlns:p14="http://schemas.microsoft.com/office/powerpoint/2010/main" val="2599306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SSI</a:t>
            </a:r>
            <a:r>
              <a:rPr lang="en-US" baseline="0" dirty="0" smtClean="0"/>
              <a:t> and PSOL Results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a:t>
            </a:fld>
            <a:endParaRPr lang="en-US"/>
          </a:p>
        </p:txBody>
      </p:sp>
    </p:spTree>
    <p:extLst>
      <p:ext uri="{BB962C8B-B14F-4D97-AF65-F5344CB8AC3E}">
        <p14:creationId xmlns:p14="http://schemas.microsoft.com/office/powerpoint/2010/main" val="1364906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 ourselves to a national benchmark</a:t>
            </a:r>
            <a:r>
              <a:rPr lang="en-US" baseline="0" dirty="0" smtClean="0"/>
              <a:t> is</a:t>
            </a:r>
            <a:r>
              <a:rPr lang="en-US" dirty="0" smtClean="0"/>
              <a:t> important, but the primary way to review the results is by looking at our own strengths and challenges.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3513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smtClean="0"/>
              <a:t>Strengths are</a:t>
            </a:r>
            <a:r>
              <a:rPr lang="en-US" baseline="0" dirty="0" smtClean="0"/>
              <a:t> items of high importance and high satisfaction.  Several items deal with advisement and registration.  </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11</a:t>
            </a:fld>
            <a:endParaRPr lang="en-US"/>
          </a:p>
        </p:txBody>
      </p:sp>
    </p:spTree>
    <p:extLst>
      <p:ext uri="{BB962C8B-B14F-4D97-AF65-F5344CB8AC3E}">
        <p14:creationId xmlns:p14="http://schemas.microsoft.com/office/powerpoint/2010/main" val="1629489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smtClean="0"/>
              <a:t>Challenges are</a:t>
            </a:r>
            <a:r>
              <a:rPr lang="en-US" baseline="0" dirty="0" smtClean="0"/>
              <a:t> items of high importance and low satisfaction or a substantial performance gap.  “Quality of Instruction” was listed as a strength, and most important on the previous slide, but there is enough of a gap between importance and satisfaction that there is room for improvement.  </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12</a:t>
            </a:fld>
            <a:endParaRPr lang="en-US"/>
          </a:p>
        </p:txBody>
      </p:sp>
    </p:spTree>
    <p:extLst>
      <p:ext uri="{BB962C8B-B14F-4D97-AF65-F5344CB8AC3E}">
        <p14:creationId xmlns:p14="http://schemas.microsoft.com/office/powerpoint/2010/main" val="2093150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a:t>
            </a:r>
            <a:r>
              <a:rPr lang="en-US" baseline="0" dirty="0" smtClean="0"/>
              <a:t> the s</a:t>
            </a:r>
            <a:r>
              <a:rPr lang="en-US" dirty="0" smtClean="0"/>
              <a:t>ummary items for a bottom-line look at overall satisfaction.  Here, we focus on the percentage of responses by students who are satisfied or very satisfied. </a:t>
            </a:r>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351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are compared to the national average.  </a:t>
            </a:r>
          </a:p>
          <a:p>
            <a:r>
              <a:rPr lang="en-US" baseline="0" dirty="0" smtClean="0"/>
              <a:t>46% of our students found that their college experience was better or much better than expected;</a:t>
            </a:r>
          </a:p>
          <a:p>
            <a:r>
              <a:rPr lang="en-US" dirty="0" smtClean="0"/>
              <a:t>57% overall were satisfied or very satisfied with their experience thus far;</a:t>
            </a:r>
            <a:r>
              <a:rPr lang="en-US" baseline="0" dirty="0" smtClean="0"/>
              <a:t> </a:t>
            </a:r>
          </a:p>
          <a:p>
            <a:r>
              <a:rPr lang="en-US" baseline="0" dirty="0" smtClean="0"/>
              <a:t>65% would probably or definitely do it again, given the opportunity.</a:t>
            </a:r>
            <a:endParaRPr lang="en-US" dirty="0"/>
          </a:p>
        </p:txBody>
      </p:sp>
      <p:sp>
        <p:nvSpPr>
          <p:cNvPr id="4" name="Slide Number Placeholder 3"/>
          <p:cNvSpPr>
            <a:spLocks noGrp="1"/>
          </p:cNvSpPr>
          <p:nvPr>
            <p:ph type="sldNum" sz="quarter" idx="10"/>
          </p:nvPr>
        </p:nvSpPr>
        <p:spPr/>
        <p:txBody>
          <a:bodyPr/>
          <a:lstStyle/>
          <a:p>
            <a:fld id="{8AB106B1-66A8-4836-9CB3-BEBE28B10D15}" type="slidenum">
              <a:rPr lang="en-US" smtClean="0"/>
              <a:t>14</a:t>
            </a:fld>
            <a:endParaRPr lang="en-US"/>
          </a:p>
        </p:txBody>
      </p:sp>
    </p:spTree>
    <p:extLst>
      <p:ext uri="{BB962C8B-B14F-4D97-AF65-F5344CB8AC3E}">
        <p14:creationId xmlns:p14="http://schemas.microsoft.com/office/powerpoint/2010/main" val="1601596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section at the end of the survey, rated for importance only, that provides information for marketing and admissions or prospective students.  Everyone</a:t>
            </a:r>
            <a:r>
              <a:rPr lang="en-US" baseline="0" dirty="0" smtClean="0"/>
              <a:t> is looking for career opportunities, and academic reputation is almost as important as how much it will cost to come here.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Also note that each of these</a:t>
            </a:r>
            <a:r>
              <a:rPr lang="en-US" baseline="0" dirty="0" smtClean="0"/>
              <a:t> items was rated as less important than the average national ratings.  Our students, in general, tend to report lower ratings across the board.  Whether it has something to do with economics, or history, or religious affiliation, students who attend OSUIT either have more conservative ratings; or, perhaps nationally, students may be more idealistic and have a tendency to inflate their ratings.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*******************************************************End narrative 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believe our students may be more serious about their education when compared to the national group that includes community and liberal arts colleges.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29489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show trends for OSUIT starting</a:t>
            </a:r>
            <a:r>
              <a:rPr lang="en-US" baseline="0" dirty="0" smtClean="0"/>
              <a:t> with 2001 up through the present.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17547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was a period of three years when we did not administer the SSI, so the timeline jumps from 2010 to 2014.  At that time, we started using the shorter 40-item form B,</a:t>
            </a:r>
            <a:r>
              <a:rPr lang="en-US" baseline="0" dirty="0" smtClean="0"/>
              <a:t> and in 2014, we attempted to gather the data through online administration.  We have since returned to paper and pencil administration in the classrooms for better response rates.  As you will see, there was a bump of higher satisfaction in 2014, but it was likely due to the method of administration and, in some cases, may have been impacted by the use of incentives.  This may also suggest a reason why our students tend to report lower ratings overall than the national average; other schools are known to use incentives as we were encouraged to do by the folks at Noel Levitz. </a:t>
            </a:r>
            <a:r>
              <a:rPr lang="en-US" dirty="0" smtClean="0"/>
              <a:t>Nevertheless,</a:t>
            </a:r>
            <a:r>
              <a:rPr lang="en-US" baseline="0" dirty="0" smtClean="0"/>
              <a:t> satisfaction on this campus has shown an increase using data available over the last 15 years.  Here’s Academic Advising/Counseling…</a:t>
            </a:r>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17</a:t>
            </a:fld>
            <a:endParaRPr lang="en-US"/>
          </a:p>
        </p:txBody>
      </p:sp>
    </p:spTree>
    <p:extLst>
      <p:ext uri="{BB962C8B-B14F-4D97-AF65-F5344CB8AC3E}">
        <p14:creationId xmlns:p14="http://schemas.microsoft.com/office/powerpoint/2010/main" val="261294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Instructional Effectiveness…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18</a:t>
            </a:fld>
            <a:endParaRPr lang="en-US"/>
          </a:p>
        </p:txBody>
      </p:sp>
    </p:spTree>
    <p:extLst>
      <p:ext uri="{BB962C8B-B14F-4D97-AF65-F5344CB8AC3E}">
        <p14:creationId xmlns:p14="http://schemas.microsoft.com/office/powerpoint/2010/main" val="11847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Registration Effectiveness…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19</a:t>
            </a:fld>
            <a:endParaRPr lang="en-US"/>
          </a:p>
        </p:txBody>
      </p:sp>
    </p:spTree>
    <p:extLst>
      <p:ext uri="{BB962C8B-B14F-4D97-AF65-F5344CB8AC3E}">
        <p14:creationId xmlns:p14="http://schemas.microsoft.com/office/powerpoint/2010/main" val="320214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0" indent="-533400">
              <a:lnSpc>
                <a:spcPct val="90000"/>
              </a:lnSpc>
            </a:pPr>
            <a:r>
              <a:rPr lang="en-US" sz="1200" b="0" dirty="0" smtClean="0"/>
              <a:t>We’ve</a:t>
            </a:r>
            <a:r>
              <a:rPr lang="en-US" sz="1200" b="0" baseline="0" dirty="0" smtClean="0"/>
              <a:t> been engaged in collecting student satisfaction data  since the fall semester 1998 with the SSI which applies to on-campus students.  But this year we added a new component: </a:t>
            </a:r>
          </a:p>
          <a:p>
            <a:pPr marL="533400" indent="-533400">
              <a:lnSpc>
                <a:spcPct val="90000"/>
              </a:lnSpc>
            </a:pPr>
            <a:r>
              <a:rPr lang="en-US" sz="1200" b="0" baseline="0" dirty="0" smtClean="0"/>
              <a:t>We now ask our online students about what is important to them as well with the Priorities Survey for Online Learners (PSOL).</a:t>
            </a:r>
            <a:endParaRPr lang="en-US" sz="1200" b="0" dirty="0" smtClean="0"/>
          </a:p>
          <a:p>
            <a:pPr marL="533400" indent="-533400">
              <a:lnSpc>
                <a:spcPct val="90000"/>
              </a:lnSpc>
            </a:pPr>
            <a:r>
              <a:rPr lang="en-US" sz="1200" b="1" dirty="0" smtClean="0"/>
              <a:t>********************************************</a:t>
            </a:r>
          </a:p>
          <a:p>
            <a:pPr marL="533400" indent="-533400">
              <a:lnSpc>
                <a:spcPct val="90000"/>
              </a:lnSpc>
            </a:pPr>
            <a:r>
              <a:rPr lang="en-US" sz="1200" b="1" dirty="0" smtClean="0"/>
              <a:t>Institutional Priorities Survey</a:t>
            </a:r>
            <a:r>
              <a:rPr lang="en-US" sz="1200" dirty="0" smtClean="0"/>
              <a:t> </a:t>
            </a:r>
            <a:r>
              <a:rPr lang="en-US" sz="1200" b="1" dirty="0" smtClean="0"/>
              <a:t>(IPS) </a:t>
            </a:r>
            <a:r>
              <a:rPr lang="en-US" sz="1200" dirty="0" smtClean="0"/>
              <a:t>for campus faculty, administration and staff is directly parallel to the SSI.</a:t>
            </a:r>
          </a:p>
          <a:p>
            <a:pPr marL="533400" indent="-533400">
              <a:lnSpc>
                <a:spcPct val="90000"/>
              </a:lnSpc>
            </a:pPr>
            <a:r>
              <a:rPr lang="en-US" sz="1200" b="1" dirty="0" smtClean="0"/>
              <a:t>Adult Student Priorities Survey</a:t>
            </a:r>
            <a:r>
              <a:rPr lang="en-US" sz="1200" dirty="0" smtClean="0"/>
              <a:t> </a:t>
            </a:r>
            <a:r>
              <a:rPr lang="en-US" sz="1200" b="1" dirty="0" smtClean="0"/>
              <a:t>(ASPS) </a:t>
            </a:r>
            <a:r>
              <a:rPr lang="en-US" sz="1200" dirty="0" smtClean="0"/>
              <a:t>appropriate for undergraduate or graduate adult students. </a:t>
            </a:r>
          </a:p>
          <a:p>
            <a:pPr marL="533400" indent="-533400">
              <a:lnSpc>
                <a:spcPct val="90000"/>
              </a:lnSpc>
            </a:pPr>
            <a:r>
              <a:rPr lang="en-US" sz="1200" b="1" dirty="0" smtClean="0"/>
              <a:t>Adult Learner Inventory</a:t>
            </a:r>
            <a:r>
              <a:rPr lang="en-US" sz="1200" dirty="0" smtClean="0"/>
              <a:t> </a:t>
            </a:r>
            <a:r>
              <a:rPr lang="en-US" sz="1200" b="1" dirty="0" smtClean="0"/>
              <a:t>(ALI) </a:t>
            </a:r>
            <a:r>
              <a:rPr lang="en-US" sz="1200" dirty="0" smtClean="0"/>
              <a:t>developed in cooperation with CAEL and appropriate for adult undergrads at four-year or two-year institutions. (Online only)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Parent Satisfaction Inventory (PSI) </a:t>
            </a:r>
            <a:r>
              <a:rPr lang="en-US" sz="1200" dirty="0" smtClean="0"/>
              <a:t>for parents of currently enrolled students at four-year institutions (Online only)</a:t>
            </a:r>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33616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 Centeredness…</a:t>
            </a:r>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20</a:t>
            </a:fld>
            <a:endParaRPr lang="en-US"/>
          </a:p>
        </p:txBody>
      </p:sp>
    </p:spTree>
    <p:extLst>
      <p:ext uri="{BB962C8B-B14F-4D97-AF65-F5344CB8AC3E}">
        <p14:creationId xmlns:p14="http://schemas.microsoft.com/office/powerpoint/2010/main" val="2677584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Admissions &amp; Financial Aid…</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21</a:t>
            </a:fld>
            <a:endParaRPr lang="en-US"/>
          </a:p>
        </p:txBody>
      </p:sp>
    </p:spTree>
    <p:extLst>
      <p:ext uri="{BB962C8B-B14F-4D97-AF65-F5344CB8AC3E}">
        <p14:creationId xmlns:p14="http://schemas.microsoft.com/office/powerpoint/2010/main" val="1476447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Campus Support Services…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22</a:t>
            </a:fld>
            <a:endParaRPr lang="en-US"/>
          </a:p>
        </p:txBody>
      </p:sp>
    </p:spTree>
    <p:extLst>
      <p:ext uri="{BB962C8B-B14F-4D97-AF65-F5344CB8AC3E}">
        <p14:creationId xmlns:p14="http://schemas.microsoft.com/office/powerpoint/2010/main" val="233047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Safety &amp; Security.  Least important to the students, correspondingly low satisfaction, but continues a positive trend.</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23</a:t>
            </a:fld>
            <a:endParaRPr lang="en-US"/>
          </a:p>
        </p:txBody>
      </p:sp>
    </p:spTree>
    <p:extLst>
      <p:ext uri="{BB962C8B-B14F-4D97-AF65-F5344CB8AC3E}">
        <p14:creationId xmlns:p14="http://schemas.microsoft.com/office/powerpoint/2010/main" val="327637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ct val="20000"/>
              </a:spcBef>
              <a:spcAft>
                <a:spcPts val="0"/>
              </a:spcAft>
              <a:buClrTx/>
              <a:buSzTx/>
              <a:tabLst/>
              <a:defRPr/>
            </a:pPr>
            <a:r>
              <a:rPr lang="en-US" dirty="0" smtClean="0"/>
              <a:t>Now,</a:t>
            </a:r>
            <a:r>
              <a:rPr lang="en-US" baseline="0" dirty="0" smtClean="0"/>
              <a:t> let’s take a look at the Priorities Survey for Online Learners (PSOL).  According to Noel Levitz, students in online classes have different needs, expectations, and priorities than traditional students.  This instrument was modeled on the SSI but was crafted for distance learners.  It is not available in paper-and-pencil form– only online administration.</a:t>
            </a:r>
            <a:r>
              <a:rPr lang="en-US" sz="1200" dirty="0" smtClean="0">
                <a:solidFill>
                  <a:prstClr val="black"/>
                </a:solidFill>
                <a:latin typeface="Arial"/>
              </a:rPr>
              <a:t> </a:t>
            </a:r>
          </a:p>
          <a:p>
            <a:pPr marR="0" lvl="0" algn="l" defTabSz="914400" rtl="0" eaLnBrk="1" fontAlgn="auto" latinLnBrk="0" hangingPunct="1">
              <a:lnSpc>
                <a:spcPct val="100000"/>
              </a:lnSpc>
              <a:spcBef>
                <a:spcPct val="20000"/>
              </a:spcBef>
              <a:spcAft>
                <a:spcPts val="0"/>
              </a:spcAft>
              <a:buClrTx/>
              <a:buSzTx/>
              <a:tabLst/>
              <a:defRPr/>
            </a:pPr>
            <a:endParaRPr lang="en-US" sz="1200" dirty="0" smtClean="0">
              <a:solidFill>
                <a:prstClr val="black"/>
              </a:solidFill>
              <a:latin typeface="Arial"/>
            </a:endParaRPr>
          </a:p>
          <a:p>
            <a:pPr marR="0" lvl="0" algn="l" defTabSz="914400" rtl="0" eaLnBrk="1" fontAlgn="auto" latinLnBrk="0" hangingPunct="1">
              <a:lnSpc>
                <a:spcPct val="100000"/>
              </a:lnSpc>
              <a:spcBef>
                <a:spcPct val="20000"/>
              </a:spcBef>
              <a:spcAft>
                <a:spcPts val="0"/>
              </a:spcAft>
              <a:buClrTx/>
              <a:buSzTx/>
              <a:tabLst/>
              <a:defRPr/>
            </a:pPr>
            <a:r>
              <a:rPr lang="en-US" sz="1200" dirty="0" smtClean="0">
                <a:solidFill>
                  <a:prstClr val="black"/>
                </a:solidFill>
                <a:latin typeface="Arial"/>
              </a:rPr>
              <a:t>Survey completed in spring semester 2015; all online and hybrid class students were invited.</a:t>
            </a:r>
            <a:r>
              <a:rPr kumimoji="0" lang="en-US" sz="1200" b="0" i="0" u="none" strike="noStrike" kern="1200" cap="none" spc="0" normalizeH="0" baseline="0" noProof="0" dirty="0" smtClean="0">
                <a:ln>
                  <a:noFill/>
                </a:ln>
                <a:solidFill>
                  <a:prstClr val="black"/>
                </a:solidFill>
                <a:effectLst/>
                <a:uLnTx/>
                <a:uFillTx/>
                <a:latin typeface="Arial"/>
              </a:rPr>
              <a:t>  </a:t>
            </a:r>
            <a:r>
              <a:rPr kumimoji="0" lang="en-US" sz="1200" b="0" i="0" u="none" strike="noStrike" kern="1200" cap="none" spc="0" normalizeH="0" noProof="0" dirty="0" smtClean="0">
                <a:ln>
                  <a:noFill/>
                </a:ln>
                <a:solidFill>
                  <a:prstClr val="black"/>
                </a:solidFill>
                <a:effectLst/>
                <a:uLnTx/>
                <a:uFillTx/>
                <a:latin typeface="Arial"/>
              </a:rPr>
              <a:t>247 students gave us a response rate of 32.4%</a:t>
            </a:r>
            <a:endParaRPr lang="en-US" sz="1200" dirty="0" smtClean="0">
              <a:solidFill>
                <a:prstClr val="black"/>
              </a:solidFill>
              <a:latin typeface="Arial"/>
            </a:endParaRPr>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24</a:t>
            </a:fld>
            <a:endParaRPr lang="en-US"/>
          </a:p>
        </p:txBody>
      </p:sp>
    </p:spTree>
    <p:extLst>
      <p:ext uri="{BB962C8B-B14F-4D97-AF65-F5344CB8AC3E}">
        <p14:creationId xmlns:p14="http://schemas.microsoft.com/office/powerpoint/2010/main" val="267883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a:t>
            </a:r>
            <a:r>
              <a:rPr lang="en-US" baseline="0" dirty="0" smtClean="0"/>
              <a:t>who completed the PSOL are a little different from the overall OSUIT student population: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47% Female, 53% Male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55% 25 and older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35%</a:t>
            </a:r>
            <a:r>
              <a:rPr lang="en-US" sz="1200" baseline="0" dirty="0" smtClean="0">
                <a:solidFill>
                  <a:prstClr val="black"/>
                </a:solidFill>
              </a:rPr>
              <a:t> were 3</a:t>
            </a:r>
            <a:r>
              <a:rPr lang="en-US" sz="1200" baseline="30000" dirty="0" smtClean="0">
                <a:solidFill>
                  <a:prstClr val="black"/>
                </a:solidFill>
              </a:rPr>
              <a:t>rd</a:t>
            </a:r>
            <a:r>
              <a:rPr lang="en-US" sz="1200" baseline="0" dirty="0" smtClean="0">
                <a:solidFill>
                  <a:prstClr val="black"/>
                </a:solidFill>
              </a:rPr>
              <a:t> or 4</a:t>
            </a:r>
            <a:r>
              <a:rPr lang="en-US" sz="1200" baseline="30000" dirty="0" smtClean="0">
                <a:solidFill>
                  <a:prstClr val="black"/>
                </a:solidFill>
              </a:rPr>
              <a:t>th</a:t>
            </a:r>
            <a:r>
              <a:rPr lang="en-US" sz="1200" baseline="0" dirty="0" smtClean="0">
                <a:solidFill>
                  <a:prstClr val="black"/>
                </a:solidFill>
              </a:rPr>
              <a:t> year students.</a:t>
            </a:r>
            <a:endParaRPr lang="en-US" sz="1200" dirty="0" smtClean="0">
              <a:solidFill>
                <a:prstClr val="black"/>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25</a:t>
            </a:fld>
            <a:endParaRPr lang="en-US"/>
          </a:p>
        </p:txBody>
      </p:sp>
    </p:spTree>
    <p:extLst>
      <p:ext uri="{BB962C8B-B14F-4D97-AF65-F5344CB8AC3E}">
        <p14:creationId xmlns:p14="http://schemas.microsoft.com/office/powerpoint/2010/main" val="264493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44% took</a:t>
            </a:r>
            <a:r>
              <a:rPr lang="en-US" baseline="0" dirty="0" smtClean="0"/>
              <a:t> most of their classes online, and 45% were holding down full-time jobs.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26</a:t>
            </a:fld>
            <a:endParaRPr lang="en-US"/>
          </a:p>
        </p:txBody>
      </p:sp>
    </p:spTree>
    <p:extLst>
      <p:ext uri="{BB962C8B-B14F-4D97-AF65-F5344CB8AC3E}">
        <p14:creationId xmlns:p14="http://schemas.microsoft.com/office/powerpoint/2010/main" val="14830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 (95/247) were IT majors, so they are heavily represented</a:t>
            </a:r>
            <a:r>
              <a:rPr lang="en-US" baseline="0" dirty="0" smtClean="0"/>
              <a:t>, </a:t>
            </a:r>
            <a:r>
              <a:rPr lang="en-US" dirty="0" smtClean="0"/>
              <a:t>followed by nursing and gen-ed majors, then engineering. </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27</a:t>
            </a:fld>
            <a:endParaRPr lang="en-US"/>
          </a:p>
        </p:txBody>
      </p:sp>
    </p:spTree>
    <p:extLst>
      <p:ext uri="{BB962C8B-B14F-4D97-AF65-F5344CB8AC3E}">
        <p14:creationId xmlns:p14="http://schemas.microsoft.com/office/powerpoint/2010/main" val="2140613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let’s look at what matters to our</a:t>
            </a:r>
            <a:r>
              <a:rPr lang="en-US" baseline="0" dirty="0" smtClean="0"/>
              <a:t> online stu</a:t>
            </a:r>
            <a:r>
              <a:rPr lang="en-US" dirty="0" smtClean="0"/>
              <a:t>dents.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39010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are five scales on the PSOL, and here they</a:t>
            </a:r>
            <a:r>
              <a:rPr lang="en-US" dirty="0" smtClean="0"/>
              <a:t> are in rank order according of importance:</a:t>
            </a:r>
            <a:r>
              <a:rPr lang="en-US" baseline="0" dirty="0" smtClean="0"/>
              <a:t> Institutional Perceptions, followed by Enrollment Services, Academic Services, Instructional Services, and Student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29</a:t>
            </a:fld>
            <a:endParaRPr lang="en-US"/>
          </a:p>
        </p:txBody>
      </p:sp>
    </p:spTree>
    <p:extLst>
      <p:ext uri="{BB962C8B-B14F-4D97-AF65-F5344CB8AC3E}">
        <p14:creationId xmlns:p14="http://schemas.microsoft.com/office/powerpoint/2010/main" val="51213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Strengths = high importance and high satisfaction. Receive positive information to celebrate. Challenges = high importance and low satisfaction or large performance gap. These are the priorities for focusing resources and improvements.   You are not going to worry about the things that are not as important to your students.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06908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a:t>
            </a:r>
            <a:r>
              <a:rPr lang="en-US" baseline="0" dirty="0" smtClean="0"/>
              <a:t> to the national average, highest satisfaction on this campus included the Online Classroom D2L, advisor accessibility, the bookstore, billing and payment procedures, and registration that is convenient.</a:t>
            </a:r>
          </a:p>
          <a:p>
            <a:r>
              <a:rPr lang="en-US" baseline="0" dirty="0" smtClean="0"/>
              <a:t>Lowest satisfaction was with tutoring services, response mechanisms dealing with student complaints, quality of instruction, and timely feedback regarding student progress.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30</a:t>
            </a:fld>
            <a:endParaRPr lang="en-US"/>
          </a:p>
        </p:txBody>
      </p:sp>
    </p:spTree>
    <p:extLst>
      <p:ext uri="{BB962C8B-B14F-4D97-AF65-F5344CB8AC3E}">
        <p14:creationId xmlns:p14="http://schemas.microsoft.com/office/powerpoint/2010/main" val="3611618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r>
              <a:rPr lang="en-US" dirty="0" smtClean="0"/>
              <a:t>Strengths identified</a:t>
            </a:r>
            <a:r>
              <a:rPr lang="en-US" baseline="0" dirty="0" smtClean="0"/>
              <a:t> by the PSOL: </a:t>
            </a:r>
            <a:endParaRPr lang="en-US" dirty="0" smtClean="0"/>
          </a:p>
          <a:p>
            <a:endParaRPr lang="en-US" dirty="0" smtClean="0"/>
          </a:p>
          <a:p>
            <a:pPr marL="285750" indent="-285750">
              <a:spcAft>
                <a:spcPts val="12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My program advisor is accessible by telephone and e-mail.</a:t>
            </a:r>
          </a:p>
          <a:p>
            <a:pPr marL="285750" indent="-285750">
              <a:spcAft>
                <a:spcPts val="12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I am aware of whom to contact for questions about programs and services.</a:t>
            </a:r>
          </a:p>
          <a:p>
            <a:pPr marL="285750" indent="-285750">
              <a:spcAft>
                <a:spcPts val="12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Billing and payment procedures are convenient for me.</a:t>
            </a:r>
          </a:p>
          <a:p>
            <a:pPr marL="285750" indent="-285750">
              <a:spcAft>
                <a:spcPts val="12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The Online Classroom (D2L) is easy to use.*  This was a custom item we</a:t>
            </a:r>
            <a:r>
              <a:rPr lang="en-US" sz="1200" baseline="0" dirty="0" smtClean="0">
                <a:effectLst>
                  <a:outerShdw blurRad="38100" dist="38100" dir="2700000" algn="tl">
                    <a:srgbClr val="000000">
                      <a:alpha val="43137"/>
                    </a:srgbClr>
                  </a:outerShdw>
                </a:effectLst>
                <a:latin typeface="Calibri" panose="020F0502020204030204" pitchFamily="34" charset="0"/>
              </a:rPr>
              <a:t> added to the survey.</a:t>
            </a:r>
            <a:endParaRPr lang="en-US" sz="1200" dirty="0" smtClean="0">
              <a:effectLst>
                <a:outerShdw blurRad="38100" dist="38100" dir="2700000" algn="tl">
                  <a:srgbClr val="000000">
                    <a:alpha val="43137"/>
                  </a:srgbClr>
                </a:outerShdw>
              </a:effectLst>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31</a:t>
            </a:fld>
            <a:endParaRPr lang="en-US"/>
          </a:p>
        </p:txBody>
      </p:sp>
    </p:spTree>
    <p:extLst>
      <p:ext uri="{BB962C8B-B14F-4D97-AF65-F5344CB8AC3E}">
        <p14:creationId xmlns:p14="http://schemas.microsoft.com/office/powerpoint/2010/main" val="3665989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US" sz="1200" dirty="0" smtClean="0">
                <a:effectLst>
                  <a:outerShdw blurRad="38100" dist="38100" dir="2700000" algn="tl">
                    <a:srgbClr val="000000">
                      <a:alpha val="43137"/>
                    </a:srgbClr>
                  </a:outerShdw>
                </a:effectLst>
                <a:latin typeface="Calibri" panose="020F0502020204030204" pitchFamily="34" charset="0"/>
              </a:rPr>
              <a:t>The challenges</a:t>
            </a:r>
            <a:r>
              <a:rPr lang="en-US" sz="1200" baseline="0" dirty="0" smtClean="0">
                <a:effectLst>
                  <a:outerShdw blurRad="38100" dist="38100" dir="2700000" algn="tl">
                    <a:srgbClr val="000000">
                      <a:alpha val="43137"/>
                    </a:srgbClr>
                  </a:outerShdw>
                </a:effectLst>
                <a:latin typeface="Calibri" panose="020F0502020204030204" pitchFamily="34" charset="0"/>
              </a:rPr>
              <a:t>:</a:t>
            </a:r>
            <a:endParaRPr lang="en-US" sz="1200" dirty="0" smtClean="0">
              <a:effectLst>
                <a:outerShdw blurRad="38100" dist="38100" dir="2700000" algn="tl">
                  <a:srgbClr val="000000">
                    <a:alpha val="43137"/>
                  </a:srgbClr>
                </a:outerShdw>
              </a:effectLst>
              <a:latin typeface="Calibri" panose="020F0502020204030204" pitchFamily="34" charset="0"/>
            </a:endParaRP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Instructional materials are appropriate for program content.</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Faculty provide timely feedback about student progress.</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Tuition paid is a worthwhile investment.</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Program requirements are clear and reasonable.</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This institution responds quickly when I request information.</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The quality of online instruction is excellent.</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Faculty are responsive to student needs.</a:t>
            </a:r>
          </a:p>
          <a:p>
            <a:pPr marL="285750" indent="-285750">
              <a:spcAft>
                <a:spcPts val="600"/>
              </a:spcAft>
              <a:buFont typeface="Arial" panose="020B0604020202020204" pitchFamily="34" charset="0"/>
              <a:buChar char="•"/>
            </a:pPr>
            <a:r>
              <a:rPr lang="en-US" sz="1200" dirty="0" smtClean="0">
                <a:effectLst>
                  <a:outerShdw blurRad="38100" dist="38100" dir="2700000" algn="tl">
                    <a:srgbClr val="000000">
                      <a:alpha val="43137"/>
                    </a:srgbClr>
                  </a:outerShdw>
                </a:effectLst>
                <a:latin typeface="Calibri" panose="020F0502020204030204" pitchFamily="34" charset="0"/>
              </a:rPr>
              <a:t>When applicable, there is sufficient additional hands-on experience in my major.*  This was also</a:t>
            </a:r>
            <a:r>
              <a:rPr lang="en-US" sz="1200" baseline="0" dirty="0" smtClean="0">
                <a:effectLst>
                  <a:outerShdw blurRad="38100" dist="38100" dir="2700000" algn="tl">
                    <a:srgbClr val="000000">
                      <a:alpha val="43137"/>
                    </a:srgbClr>
                  </a:outerShdw>
                </a:effectLst>
                <a:latin typeface="Calibri" panose="020F0502020204030204" pitchFamily="34" charset="0"/>
              </a:rPr>
              <a:t> a custom item we added.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32</a:t>
            </a:fld>
            <a:endParaRPr lang="en-US"/>
          </a:p>
        </p:txBody>
      </p:sp>
    </p:spTree>
    <p:extLst>
      <p:ext uri="{BB962C8B-B14F-4D97-AF65-F5344CB8AC3E}">
        <p14:creationId xmlns:p14="http://schemas.microsoft.com/office/powerpoint/2010/main" val="3347829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have results</a:t>
            </a:r>
            <a:r>
              <a:rPr lang="en-US" baseline="0" dirty="0" smtClean="0"/>
              <a:t> for the summary items; however, since this is the first time we’ve done the PSOL, I thought it appropriate to show the distribution of the responses rather than just the positive responses. Let me show you why…</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40755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online learners, a large portion seem to know what they are getting into.  Compared to the SSI, the PSOL students are generally older and more experienced in the educational process.</a:t>
            </a:r>
            <a:endParaRPr lang="en-US" dirty="0"/>
          </a:p>
        </p:txBody>
      </p:sp>
      <p:sp>
        <p:nvSpPr>
          <p:cNvPr id="4" name="Slide Number Placeholder 3"/>
          <p:cNvSpPr>
            <a:spLocks noGrp="1"/>
          </p:cNvSpPr>
          <p:nvPr>
            <p:ph type="sldNum" sz="quarter" idx="10"/>
          </p:nvPr>
        </p:nvSpPr>
        <p:spPr/>
        <p:txBody>
          <a:bodyPr/>
          <a:lstStyle/>
          <a:p>
            <a:fld id="{8AB106B1-66A8-4836-9CB3-BEBE28B10D15}" type="slidenum">
              <a:rPr lang="en-US" smtClean="0"/>
              <a:t>34</a:t>
            </a:fld>
            <a:endParaRPr lang="en-US"/>
          </a:p>
        </p:txBody>
      </p:sp>
    </p:spTree>
    <p:extLst>
      <p:ext uri="{BB962C8B-B14F-4D97-AF65-F5344CB8AC3E}">
        <p14:creationId xmlns:p14="http://schemas.microsoft.com/office/powerpoint/2010/main" val="2772217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55%</a:t>
            </a:r>
            <a:r>
              <a:rPr lang="en-US" baseline="0" dirty="0" smtClean="0"/>
              <a:t> p</a:t>
            </a:r>
            <a:r>
              <a:rPr lang="en-US" dirty="0" smtClean="0"/>
              <a:t>ercent of students indicated,</a:t>
            </a:r>
            <a:r>
              <a:rPr lang="en-US" baseline="0" dirty="0" smtClean="0"/>
              <a:t> overall,</a:t>
            </a:r>
            <a:r>
              <a:rPr lang="en-US" dirty="0" smtClean="0"/>
              <a:t> that they were satisfied or very satisfied with their experience thus far. </a:t>
            </a:r>
            <a:endParaRPr lang="en-US" dirty="0"/>
          </a:p>
        </p:txBody>
      </p:sp>
      <p:sp>
        <p:nvSpPr>
          <p:cNvPr id="4" name="Slide Number Placeholder 3"/>
          <p:cNvSpPr>
            <a:spLocks noGrp="1"/>
          </p:cNvSpPr>
          <p:nvPr>
            <p:ph type="sldNum" sz="quarter" idx="10"/>
          </p:nvPr>
        </p:nvSpPr>
        <p:spPr/>
        <p:txBody>
          <a:bodyPr/>
          <a:lstStyle/>
          <a:p>
            <a:fld id="{8AB106B1-66A8-4836-9CB3-BEBE28B10D15}" type="slidenum">
              <a:rPr lang="en-US" smtClean="0"/>
              <a:t>35</a:t>
            </a:fld>
            <a:endParaRPr lang="en-US"/>
          </a:p>
        </p:txBody>
      </p:sp>
    </p:spTree>
    <p:extLst>
      <p:ext uri="{BB962C8B-B14F-4D97-AF65-F5344CB8AC3E}">
        <p14:creationId xmlns:p14="http://schemas.microsoft.com/office/powerpoint/2010/main" val="3054206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 of students indicated that they would probably or definitely re-enroll. </a:t>
            </a:r>
            <a:endParaRPr lang="en-US" dirty="0"/>
          </a:p>
        </p:txBody>
      </p:sp>
      <p:sp>
        <p:nvSpPr>
          <p:cNvPr id="4" name="Slide Number Placeholder 3"/>
          <p:cNvSpPr>
            <a:spLocks noGrp="1"/>
          </p:cNvSpPr>
          <p:nvPr>
            <p:ph type="sldNum" sz="quarter" idx="10"/>
          </p:nvPr>
        </p:nvSpPr>
        <p:spPr/>
        <p:txBody>
          <a:bodyPr/>
          <a:lstStyle/>
          <a:p>
            <a:fld id="{8AB106B1-66A8-4836-9CB3-BEBE28B10D15}" type="slidenum">
              <a:rPr lang="en-US" smtClean="0"/>
              <a:t>36</a:t>
            </a:fld>
            <a:endParaRPr lang="en-US"/>
          </a:p>
        </p:txBody>
      </p:sp>
    </p:spTree>
    <p:extLst>
      <p:ext uri="{BB962C8B-B14F-4D97-AF65-F5344CB8AC3E}">
        <p14:creationId xmlns:p14="http://schemas.microsoft.com/office/powerpoint/2010/main" val="31755523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do they get their information about online classes?  Students get their information</a:t>
            </a:r>
            <a:r>
              <a:rPr lang="en-US" baseline="0" dirty="0" smtClean="0"/>
              <a:t> from the website, through recommendations of advisors and instructors, and using the online catalog.  Printed materials and advertising seem to be less important, but this may make sense if the students are older and more savvy about offerings at OSUIT.</a:t>
            </a:r>
            <a:r>
              <a:rPr lang="en-US" dirty="0" smtClean="0"/>
              <a:t> </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37</a:t>
            </a:fld>
            <a:endParaRPr lang="en-US"/>
          </a:p>
        </p:txBody>
      </p:sp>
    </p:spTree>
    <p:extLst>
      <p:ext uri="{BB962C8B-B14F-4D97-AF65-F5344CB8AC3E}">
        <p14:creationId xmlns:p14="http://schemas.microsoft.com/office/powerpoint/2010/main" val="3213502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Factors</a:t>
            </a:r>
            <a:r>
              <a:rPr lang="en-US" baseline="0" dirty="0" smtClean="0"/>
              <a:t> to enroll in online classes: </a:t>
            </a:r>
            <a:r>
              <a:rPr lang="en-US" dirty="0" smtClean="0"/>
              <a:t>The online students want convenience, flexibility, and employment </a:t>
            </a:r>
            <a:r>
              <a:rPr lang="en-US" baseline="0" dirty="0" smtClean="0"/>
              <a:t>opportunities, and they want to keep their costs down.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4B5E67EA-A5DF-4CC6-A316-CF2DD2F4545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892586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what so we do with this information?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begin working on the challenges and celebrate our strengths.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39</a:t>
            </a:fld>
            <a:endParaRPr lang="en-US"/>
          </a:p>
        </p:txBody>
      </p:sp>
    </p:spTree>
    <p:extLst>
      <p:ext uri="{BB962C8B-B14F-4D97-AF65-F5344CB8AC3E}">
        <p14:creationId xmlns:p14="http://schemas.microsoft.com/office/powerpoint/2010/main" val="155652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for both:</a:t>
            </a:r>
          </a:p>
          <a:p>
            <a:endParaRPr lang="en-US" dirty="0" smtClean="0"/>
          </a:p>
          <a:p>
            <a:r>
              <a:rPr lang="en-US" dirty="0" smtClean="0"/>
              <a:t>Students </a:t>
            </a:r>
            <a:r>
              <a:rPr lang="en-US" dirty="0"/>
              <a:t>respond twice to each item – first by indicating how important </a:t>
            </a:r>
            <a:r>
              <a:rPr lang="en-US" dirty="0" smtClean="0"/>
              <a:t>an item is, </a:t>
            </a:r>
            <a:r>
              <a:rPr lang="en-US" dirty="0"/>
              <a:t>and then again to indicate how satisfied they are </a:t>
            </a:r>
            <a:r>
              <a:rPr lang="en-US" dirty="0" smtClean="0"/>
              <a:t>with that item. These surveys use a 7-point Likert </a:t>
            </a:r>
            <a:r>
              <a:rPr lang="en-US" dirty="0"/>
              <a:t>scale with 7 being </a:t>
            </a:r>
            <a:r>
              <a:rPr lang="en-US" dirty="0" smtClean="0"/>
              <a:t>high or positive.  Importance </a:t>
            </a:r>
            <a:r>
              <a:rPr lang="en-US" dirty="0"/>
              <a:t>minus </a:t>
            </a:r>
            <a:r>
              <a:rPr lang="en-US" dirty="0" smtClean="0"/>
              <a:t>satisfaction gives us a performance</a:t>
            </a:r>
            <a:r>
              <a:rPr lang="en-US" baseline="0" dirty="0" smtClean="0"/>
              <a:t> gap score</a:t>
            </a:r>
            <a:r>
              <a:rPr lang="en-US" dirty="0" smtClean="0"/>
              <a:t>. </a:t>
            </a:r>
            <a:r>
              <a:rPr lang="en-US" dirty="0"/>
              <a:t>The smaller the performance gap, the better </a:t>
            </a:r>
            <a:r>
              <a:rPr lang="en-US" dirty="0" smtClean="0"/>
              <a:t>we </a:t>
            </a:r>
            <a:r>
              <a:rPr lang="en-US" dirty="0"/>
              <a:t>are </a:t>
            </a:r>
            <a:r>
              <a:rPr lang="en-US" dirty="0" smtClean="0"/>
              <a:t>at </a:t>
            </a:r>
            <a:r>
              <a:rPr lang="en-US" dirty="0"/>
              <a:t>meeting </a:t>
            </a:r>
            <a:r>
              <a:rPr lang="en-US" dirty="0" smtClean="0"/>
              <a:t>our </a:t>
            </a:r>
            <a:r>
              <a:rPr lang="en-US" dirty="0"/>
              <a:t>students’ expectations; the larger </a:t>
            </a:r>
            <a:r>
              <a:rPr lang="en-US" dirty="0" smtClean="0"/>
              <a:t>the</a:t>
            </a:r>
            <a:r>
              <a:rPr lang="en-US" baseline="0" dirty="0" smtClean="0"/>
              <a:t> </a:t>
            </a:r>
            <a:r>
              <a:rPr lang="en-US" dirty="0" smtClean="0"/>
              <a:t>gap</a:t>
            </a:r>
            <a:r>
              <a:rPr lang="en-US" dirty="0"/>
              <a:t>, the more room </a:t>
            </a:r>
            <a:r>
              <a:rPr lang="en-US" dirty="0" smtClean="0"/>
              <a:t>we have for improvement. </a:t>
            </a:r>
            <a:endParaRPr lang="en-US" dirty="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92627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and share positive feedback with all areas on campus. </a:t>
            </a:r>
            <a:r>
              <a:rPr lang="en-US" dirty="0" smtClean="0"/>
              <a:t>Use </a:t>
            </a:r>
            <a:r>
              <a:rPr lang="en-US" dirty="0"/>
              <a:t>the strengths </a:t>
            </a:r>
            <a:r>
              <a:rPr lang="en-US" dirty="0" smtClean="0"/>
              <a:t>as talking points with students and stakeholders.</a:t>
            </a:r>
            <a:endParaRPr lang="en-US" dirty="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75382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challenges:</a:t>
            </a:r>
            <a:endParaRPr lang="en-US" dirty="0"/>
          </a:p>
          <a:p>
            <a:r>
              <a:rPr lang="en-US" dirty="0" smtClean="0"/>
              <a:t>1. Some things should be addressed quickly, either</a:t>
            </a:r>
            <a:r>
              <a:rPr lang="en-US" baseline="0" dirty="0" smtClean="0"/>
              <a:t> because they appear to be mission-critical, or because it is convenient or simple to fix.</a:t>
            </a:r>
          </a:p>
          <a:p>
            <a:r>
              <a:rPr lang="en-US" baseline="0" dirty="0" smtClean="0"/>
              <a:t>2. Other items might work their way into the strategic plan depending on the complexity of the challenge.</a:t>
            </a:r>
          </a:p>
          <a:p>
            <a:r>
              <a:rPr lang="en-US" baseline="0" dirty="0" smtClean="0"/>
              <a:t>3. Whatever we do, we need to let the students know; this can help change perceptions about what they expect out of us and lets them know that we value their feedback.</a:t>
            </a:r>
          </a:p>
          <a:p>
            <a:endParaRPr lang="en-US" baseline="0" dirty="0" smtClean="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6633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SSI:</a:t>
            </a:r>
            <a:r>
              <a:rPr lang="en-US" baseline="0" dirty="0" smtClean="0"/>
              <a:t> Administered this past spring, from among the classes not chosen for the Community College Survey of Student Engagement (CCSSE), 40 of the remaining classes were selected at random.  71% of students registered in these classes completed the SSI.</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5</a:t>
            </a:fld>
            <a:endParaRPr lang="en-US"/>
          </a:p>
        </p:txBody>
      </p:sp>
    </p:spTree>
    <p:extLst>
      <p:ext uri="{BB962C8B-B14F-4D97-AF65-F5344CB8AC3E}">
        <p14:creationId xmlns:p14="http://schemas.microsoft.com/office/powerpoint/2010/main" val="778247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students</a:t>
            </a:r>
            <a:r>
              <a:rPr lang="en-US" baseline="0" dirty="0" smtClean="0"/>
              <a:t> were reasonably representative of the campus community…68% male, 71% under the age of 25, 65% white, 18% native American, 90% full-time students, most were first or second year students, and 20% worked full-time.  There are some differences, you’ll see, when we look at the demographics for the PSOL in a few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6</a:t>
            </a:fld>
            <a:endParaRPr lang="en-US"/>
          </a:p>
        </p:txBody>
      </p:sp>
    </p:spTree>
    <p:extLst>
      <p:ext uri="{BB962C8B-B14F-4D97-AF65-F5344CB8AC3E}">
        <p14:creationId xmlns:p14="http://schemas.microsoft.com/office/powerpoint/2010/main" val="196869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what matters to our</a:t>
            </a:r>
            <a:r>
              <a:rPr lang="en-US" baseline="0" dirty="0" smtClean="0"/>
              <a:t> on-campus stu</a:t>
            </a:r>
            <a:r>
              <a:rPr lang="en-US" dirty="0" smtClean="0"/>
              <a:t>dents.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941921E-4313-46A5-835E-F9393AF1F67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3513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terms of importance, our students placed highest value on Academic Advising Effectiveness.</a:t>
            </a:r>
            <a:r>
              <a:rPr lang="en-US" baseline="0" dirty="0" smtClean="0"/>
              <a:t>  </a:t>
            </a:r>
            <a:r>
              <a:rPr lang="en-US" dirty="0" smtClean="0"/>
              <a:t>They placed the least value on Safety</a:t>
            </a:r>
            <a:r>
              <a:rPr lang="en-US" baseline="0" dirty="0" smtClean="0"/>
              <a:t> and Security.</a:t>
            </a:r>
            <a:r>
              <a:rPr lang="en-US" dirty="0" smtClean="0"/>
              <a:t>  Keep</a:t>
            </a:r>
            <a:r>
              <a:rPr lang="en-US" baseline="0" dirty="0" smtClean="0"/>
              <a:t> this in mind when we look at our Strengths and Challenges in a minute.</a:t>
            </a:r>
            <a:endParaRPr lang="en-US" dirty="0" smtClean="0"/>
          </a:p>
          <a:p>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8</a:t>
            </a:fld>
            <a:endParaRPr lang="en-US"/>
          </a:p>
        </p:txBody>
      </p:sp>
    </p:spTree>
    <p:extLst>
      <p:ext uri="{BB962C8B-B14F-4D97-AF65-F5344CB8AC3E}">
        <p14:creationId xmlns:p14="http://schemas.microsoft.com/office/powerpoint/2010/main" val="2910259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other schools nationally, our</a:t>
            </a:r>
            <a:r>
              <a:rPr lang="en-US" baseline="0" dirty="0" smtClean="0"/>
              <a:t> h</a:t>
            </a:r>
            <a:r>
              <a:rPr lang="en-US" dirty="0" smtClean="0"/>
              <a:t>igher satisfaction items focus on advisement– academic advisor is available, knowledgeable,</a:t>
            </a:r>
            <a:r>
              <a:rPr lang="en-US" baseline="0" dirty="0" smtClean="0"/>
              <a:t> and can help students on the path to a career.</a:t>
            </a:r>
          </a:p>
          <a:p>
            <a:r>
              <a:rPr lang="en-US" baseline="0" dirty="0" smtClean="0"/>
              <a:t>Lowest satisfaction items deal more with security and convenience–in parking and lighting, but remember that security issues were also </a:t>
            </a:r>
            <a:r>
              <a:rPr lang="en-US" b="1" i="1" baseline="0" dirty="0" smtClean="0"/>
              <a:t>least</a:t>
            </a:r>
            <a:r>
              <a:rPr lang="en-US" baseline="0" dirty="0" smtClean="0"/>
              <a:t> on students’ list of priorities; safety and security are reportedly more of a concern for students at other colleges.</a:t>
            </a:r>
            <a:endParaRPr lang="en-US" dirty="0"/>
          </a:p>
        </p:txBody>
      </p:sp>
      <p:sp>
        <p:nvSpPr>
          <p:cNvPr id="4" name="Slide Number Placeholder 3"/>
          <p:cNvSpPr>
            <a:spLocks noGrp="1"/>
          </p:cNvSpPr>
          <p:nvPr>
            <p:ph type="sldNum" sz="quarter" idx="10"/>
          </p:nvPr>
        </p:nvSpPr>
        <p:spPr/>
        <p:txBody>
          <a:bodyPr/>
          <a:lstStyle/>
          <a:p>
            <a:fld id="{4B5E67EA-A5DF-4CC6-A316-CF2DD2F45459}" type="slidenum">
              <a:rPr lang="en-US" smtClean="0"/>
              <a:t>9</a:t>
            </a:fld>
            <a:endParaRPr lang="en-US"/>
          </a:p>
        </p:txBody>
      </p:sp>
    </p:spTree>
    <p:extLst>
      <p:ext uri="{BB962C8B-B14F-4D97-AF65-F5344CB8AC3E}">
        <p14:creationId xmlns:p14="http://schemas.microsoft.com/office/powerpoint/2010/main" val="4268140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p:cNvSpPr/>
          <p:nvPr userDrawn="1"/>
        </p:nvSpPr>
        <p:spPr>
          <a:xfrm>
            <a:off x="0" y="0"/>
            <a:ext cx="9144000" cy="3077308"/>
          </a:xfrm>
          <a:prstGeom prst="rect">
            <a:avLst/>
          </a:prstGeom>
          <a:solidFill>
            <a:schemeClr val="bg1"/>
          </a:solidFill>
          <a:ln>
            <a:noFill/>
          </a:ln>
          <a:effectLst>
            <a:outerShdw blurRad="212725" dist="38100" dir="5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7200" y="76200"/>
            <a:ext cx="4257431" cy="2698262"/>
          </a:xfrm>
          <a:prstGeom prst="rect">
            <a:avLst/>
          </a:prstGeom>
        </p:spPr>
      </p:pic>
      <p:pic>
        <p:nvPicPr>
          <p:cNvPr id="8" name="Picture 7" descr="Noel-Levitz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0898" y="1676400"/>
            <a:ext cx="3562204" cy="829132"/>
          </a:xfrm>
          <a:prstGeom prst="rect">
            <a:avLst/>
          </a:prstGeom>
        </p:spPr>
      </p:pic>
      <p:sp>
        <p:nvSpPr>
          <p:cNvPr id="9" name="Rectangle 8"/>
          <p:cNvSpPr/>
          <p:nvPr userDrawn="1"/>
        </p:nvSpPr>
        <p:spPr>
          <a:xfrm>
            <a:off x="0" y="2917090"/>
            <a:ext cx="9144000" cy="76200"/>
          </a:xfrm>
          <a:prstGeom prst="rect">
            <a:avLst/>
          </a:prstGeom>
          <a:solidFill>
            <a:srgbClr val="E318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1981200" y="4771293"/>
            <a:ext cx="5181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2772507"/>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0" hasCustomPrompt="1"/>
          </p:nvPr>
        </p:nvSpPr>
        <p:spPr>
          <a:xfrm>
            <a:off x="0" y="3962400"/>
            <a:ext cx="9144000" cy="838200"/>
          </a:xfrm>
          <a:prstGeom prst="rect">
            <a:avLst/>
          </a:prstGeom>
        </p:spPr>
        <p:txBody>
          <a:bodyPr anchor="ctr">
            <a:noAutofit/>
          </a:bodyPr>
          <a:lstStyle>
            <a:lvl1pPr marL="0" indent="0" algn="ctr">
              <a:buNone/>
              <a:defRPr sz="4000" b="1" baseline="0">
                <a:solidFill>
                  <a:schemeClr val="tx1"/>
                </a:solidFill>
                <a:effectLst>
                  <a:outerShdw blurRad="38100" dist="12700" dir="5400000" algn="ctr" rotWithShape="0">
                    <a:srgbClr val="000000">
                      <a:alpha val="24000"/>
                    </a:srgbClr>
                  </a:outerShdw>
                </a:effectLst>
                <a:latin typeface="+mj-lt"/>
              </a:defRPr>
            </a:lvl1pPr>
          </a:lstStyle>
          <a:p>
            <a:pPr lvl="0"/>
            <a:r>
              <a:rPr lang="en-US" dirty="0" smtClean="0"/>
              <a:t>Title of Presentation</a:t>
            </a:r>
            <a:endParaRPr lang="en-US" dirty="0"/>
          </a:p>
        </p:txBody>
      </p:sp>
      <p:sp>
        <p:nvSpPr>
          <p:cNvPr id="17" name="Text Placeholder 16"/>
          <p:cNvSpPr>
            <a:spLocks noGrp="1"/>
          </p:cNvSpPr>
          <p:nvPr>
            <p:ph type="body" sz="quarter" idx="11" hasCustomPrompt="1"/>
          </p:nvPr>
        </p:nvSpPr>
        <p:spPr>
          <a:xfrm>
            <a:off x="0" y="5029200"/>
            <a:ext cx="9144000" cy="457200"/>
          </a:xfrm>
          <a:prstGeom prst="rect">
            <a:avLst/>
          </a:prstGeom>
        </p:spPr>
        <p:txBody>
          <a:bodyPr>
            <a:noAutofit/>
          </a:bodyPr>
          <a:lstStyle>
            <a:lvl1pPr marL="0" indent="0" algn="ctr">
              <a:buNone/>
              <a:defRPr sz="2000" baseline="0"/>
            </a:lvl1pPr>
          </a:lstStyle>
          <a:p>
            <a:pPr lvl="0"/>
            <a:r>
              <a:rPr lang="en-US" dirty="0" smtClean="0"/>
              <a:t>Presented by Jane John Doe</a:t>
            </a:r>
            <a:endParaRPr lang="en-US" dirty="0"/>
          </a:p>
        </p:txBody>
      </p:sp>
      <p:sp>
        <p:nvSpPr>
          <p:cNvPr id="18" name="Text Placeholder 16"/>
          <p:cNvSpPr>
            <a:spLocks noGrp="1"/>
          </p:cNvSpPr>
          <p:nvPr>
            <p:ph type="body" sz="quarter" idx="12" hasCustomPrompt="1"/>
          </p:nvPr>
        </p:nvSpPr>
        <p:spPr>
          <a:xfrm>
            <a:off x="0" y="5410200"/>
            <a:ext cx="9144000" cy="457200"/>
          </a:xfrm>
          <a:prstGeom prst="rect">
            <a:avLst/>
          </a:prstGeom>
        </p:spPr>
        <p:txBody>
          <a:bodyPr>
            <a:noAutofit/>
          </a:bodyPr>
          <a:lstStyle>
            <a:lvl1pPr marL="0" indent="0" algn="ctr">
              <a:buNone/>
              <a:defRPr sz="1700" i="1" baseline="0"/>
            </a:lvl1pPr>
          </a:lstStyle>
          <a:p>
            <a:pPr lvl="0"/>
            <a:r>
              <a:rPr lang="en-US" dirty="0" smtClean="0"/>
              <a:t>Senior Vice President</a:t>
            </a:r>
            <a:endParaRPr lang="en-US" dirty="0"/>
          </a:p>
        </p:txBody>
      </p:sp>
      <p:sp>
        <p:nvSpPr>
          <p:cNvPr id="3" name="Rectangle 2"/>
          <p:cNvSpPr/>
          <p:nvPr userDrawn="1"/>
        </p:nvSpPr>
        <p:spPr>
          <a:xfrm>
            <a:off x="8944" y="6477000"/>
            <a:ext cx="9144000" cy="230832"/>
          </a:xfrm>
          <a:prstGeom prst="rect">
            <a:avLst/>
          </a:prstGeom>
        </p:spPr>
        <p:txBody>
          <a:bodyPr wrap="square">
            <a:spAutoFit/>
          </a:bodyPr>
          <a:lstStyle/>
          <a:p>
            <a:pPr algn="ctr"/>
            <a:r>
              <a:rPr lang="en-US" sz="900" dirty="0" smtClean="0"/>
              <a:t>All material in this presentation, including text and images, is the property of Noel-Levitz, LLC. Permission is required to reproduce information.</a:t>
            </a:r>
            <a:endParaRPr lang="en-US" sz="9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532E6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91245001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u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49835590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6" name="Text Placeholder 5"/>
          <p:cNvSpPr>
            <a:spLocks noGrp="1"/>
          </p:cNvSpPr>
          <p:nvPr>
            <p:ph type="body" sz="quarter" idx="10" hasCustomPrompt="1"/>
          </p:nvPr>
        </p:nvSpPr>
        <p:spPr>
          <a:xfrm>
            <a:off x="2133600" y="2209800"/>
            <a:ext cx="4953000" cy="533400"/>
          </a:xfrm>
          <a:prstGeom prst="rect">
            <a:avLst/>
          </a:prstGeom>
        </p:spPr>
        <p:txBody>
          <a:bodyPr>
            <a:noAutofit/>
          </a:bodyPr>
          <a:lstStyle>
            <a:lvl1pPr marL="0" indent="0">
              <a:buNone/>
              <a:defRPr sz="2400" baseline="0">
                <a:solidFill>
                  <a:schemeClr val="accent4"/>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2530166295"/>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Hunter 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004F39"/>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17909637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Burnt Orang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89310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207364594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Gold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1"/>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9C7D0D"/>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26127997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3"/>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20434981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tx2"/>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42525678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5"/>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67297527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Green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7676096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Red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37126751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5"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789995903"/>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ue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04055061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22026197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een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12"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6"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16986777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ed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327406118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u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87385597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urpl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67730221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56911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ey Slid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b="21443"/>
          <a:stretch/>
        </p:blipFill>
        <p:spPr>
          <a:xfrm>
            <a:off x="0" y="0"/>
            <a:ext cx="9143391" cy="5387474"/>
          </a:xfrm>
          <a:prstGeom prst="rect">
            <a:avLst/>
          </a:prstGeom>
        </p:spPr>
      </p:pic>
      <p:sp>
        <p:nvSpPr>
          <p:cNvPr id="6" name="Text Placeholder 5"/>
          <p:cNvSpPr>
            <a:spLocks noGrp="1"/>
          </p:cNvSpPr>
          <p:nvPr>
            <p:ph type="body" sz="quarter" idx="10" hasCustomPrompt="1"/>
          </p:nvPr>
        </p:nvSpPr>
        <p:spPr>
          <a:xfrm>
            <a:off x="2133600" y="2139245"/>
            <a:ext cx="4953000" cy="533400"/>
          </a:xfrm>
          <a:prstGeom prst="rect">
            <a:avLst/>
          </a:prstGeom>
        </p:spPr>
        <p:txBody>
          <a:bodyPr anchor="t">
            <a:noAutofit/>
          </a:bodyPr>
          <a:lstStyle>
            <a:lvl1pPr marL="0" indent="0">
              <a:buNone/>
              <a:defRPr sz="2400" baseline="0">
                <a:solidFill>
                  <a:schemeClr val="tx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280608023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5" y="26737"/>
            <a:ext cx="9143391"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666E6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887079437"/>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Green Map of United States">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25" name="Text Placeholder 30"/>
          <p:cNvSpPr>
            <a:spLocks noGrp="1"/>
          </p:cNvSpPr>
          <p:nvPr>
            <p:ph type="body" sz="quarter" idx="11" hasCustomPrompt="1"/>
          </p:nvPr>
        </p:nvSpPr>
        <p:spPr>
          <a:xfrm>
            <a:off x="990600" y="1981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1</a:t>
            </a:r>
            <a:endParaRPr lang="en-US" dirty="0"/>
          </a:p>
        </p:txBody>
      </p:sp>
      <p:sp>
        <p:nvSpPr>
          <p:cNvPr id="38" name="Text Placeholder 30"/>
          <p:cNvSpPr>
            <a:spLocks noGrp="1"/>
          </p:cNvSpPr>
          <p:nvPr>
            <p:ph type="body" sz="quarter" idx="12" hasCustomPrompt="1"/>
          </p:nvPr>
        </p:nvSpPr>
        <p:spPr>
          <a:xfrm>
            <a:off x="990600" y="2743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2</a:t>
            </a:r>
            <a:endParaRPr lang="en-US" dirty="0"/>
          </a:p>
        </p:txBody>
      </p:sp>
      <p:sp>
        <p:nvSpPr>
          <p:cNvPr id="39" name="Text Placeholder 30"/>
          <p:cNvSpPr>
            <a:spLocks noGrp="1"/>
          </p:cNvSpPr>
          <p:nvPr>
            <p:ph type="body" sz="quarter" idx="13" hasCustomPrompt="1"/>
          </p:nvPr>
        </p:nvSpPr>
        <p:spPr>
          <a:xfrm>
            <a:off x="990600" y="3505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3</a:t>
            </a:r>
            <a:endParaRPr lang="en-US" dirty="0"/>
          </a:p>
        </p:txBody>
      </p:sp>
      <p:sp>
        <p:nvSpPr>
          <p:cNvPr id="40" name="Text Placeholder 30"/>
          <p:cNvSpPr>
            <a:spLocks noGrp="1"/>
          </p:cNvSpPr>
          <p:nvPr>
            <p:ph type="body" sz="quarter" idx="14" hasCustomPrompt="1"/>
          </p:nvPr>
        </p:nvSpPr>
        <p:spPr>
          <a:xfrm>
            <a:off x="990600" y="4267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4</a:t>
            </a:r>
            <a:endParaRPr lang="en-US" dirty="0"/>
          </a:p>
        </p:txBody>
      </p:sp>
      <p:sp>
        <p:nvSpPr>
          <p:cNvPr id="41" name="Text Placeholder 30"/>
          <p:cNvSpPr>
            <a:spLocks noGrp="1"/>
          </p:cNvSpPr>
          <p:nvPr>
            <p:ph type="body" sz="quarter" idx="15" hasCustomPrompt="1"/>
          </p:nvPr>
        </p:nvSpPr>
        <p:spPr>
          <a:xfrm>
            <a:off x="990600" y="5029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5</a:t>
            </a:r>
            <a:endParaRPr lang="en-US" dirty="0"/>
          </a:p>
        </p:txBody>
      </p:sp>
      <p:sp>
        <p:nvSpPr>
          <p:cNvPr id="45" name="Text Placeholder 30"/>
          <p:cNvSpPr>
            <a:spLocks noGrp="1"/>
          </p:cNvSpPr>
          <p:nvPr>
            <p:ph type="body" sz="quarter" idx="16" hasCustomPrompt="1"/>
          </p:nvPr>
        </p:nvSpPr>
        <p:spPr>
          <a:xfrm>
            <a:off x="990600" y="5783931"/>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6</a:t>
            </a:r>
            <a:endParaRPr lang="en-US" dirty="0"/>
          </a:p>
        </p:txBody>
      </p:sp>
      <p:sp>
        <p:nvSpPr>
          <p:cNvPr id="34" name="Text Placeholder 15"/>
          <p:cNvSpPr>
            <a:spLocks noGrp="1"/>
          </p:cNvSpPr>
          <p:nvPr>
            <p:ph type="body" sz="quarter" idx="19" hasCustomPrompt="1"/>
          </p:nvPr>
        </p:nvSpPr>
        <p:spPr>
          <a:xfrm>
            <a:off x="4648200" y="2514600"/>
            <a:ext cx="4495800" cy="381000"/>
          </a:xfrm>
          <a:prstGeom prst="rect">
            <a:avLst/>
          </a:prstGeom>
        </p:spPr>
        <p:txBody>
          <a:bodyPr>
            <a:noAutofit/>
          </a:bodyPr>
          <a:lstStyle>
            <a:lvl1pPr marL="0" indent="0" algn="ctr">
              <a:buNone/>
              <a:defRPr sz="1800" b="0" baseline="0">
                <a:solidFill>
                  <a:srgbClr val="5E6E66"/>
                </a:solidFill>
                <a:effectLst>
                  <a:outerShdw blurRad="38100" dist="12700" dir="5400000" algn="ctr" rotWithShape="0">
                    <a:srgbClr val="000000">
                      <a:alpha val="24000"/>
                    </a:srgbClr>
                  </a:outerShdw>
                </a:effectLst>
              </a:defRPr>
            </a:lvl1pPr>
          </a:lstStyle>
          <a:p>
            <a:pPr lvl="0"/>
            <a:r>
              <a:rPr lang="en-US" dirty="0" smtClean="0"/>
              <a:t>STATE HERE</a:t>
            </a:r>
            <a:endParaRPr lang="en-US" dirty="0"/>
          </a:p>
        </p:txBody>
      </p:sp>
      <p:sp>
        <p:nvSpPr>
          <p:cNvPr id="12" name="Text Placeholder 15"/>
          <p:cNvSpPr>
            <a:spLocks noGrp="1"/>
          </p:cNvSpPr>
          <p:nvPr>
            <p:ph type="body" sz="quarter" idx="20"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4114204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416400795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Red Map of United States">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25" name="Text Placeholder 30"/>
          <p:cNvSpPr>
            <a:spLocks noGrp="1"/>
          </p:cNvSpPr>
          <p:nvPr>
            <p:ph type="body" sz="quarter" idx="11" hasCustomPrompt="1"/>
          </p:nvPr>
        </p:nvSpPr>
        <p:spPr>
          <a:xfrm>
            <a:off x="990600" y="1981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1</a:t>
            </a:r>
            <a:endParaRPr lang="en-US" dirty="0"/>
          </a:p>
        </p:txBody>
      </p:sp>
      <p:sp>
        <p:nvSpPr>
          <p:cNvPr id="38" name="Text Placeholder 30"/>
          <p:cNvSpPr>
            <a:spLocks noGrp="1"/>
          </p:cNvSpPr>
          <p:nvPr>
            <p:ph type="body" sz="quarter" idx="12" hasCustomPrompt="1"/>
          </p:nvPr>
        </p:nvSpPr>
        <p:spPr>
          <a:xfrm>
            <a:off x="990600" y="2743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2</a:t>
            </a:r>
            <a:endParaRPr lang="en-US" dirty="0"/>
          </a:p>
        </p:txBody>
      </p:sp>
      <p:sp>
        <p:nvSpPr>
          <p:cNvPr id="39" name="Text Placeholder 30"/>
          <p:cNvSpPr>
            <a:spLocks noGrp="1"/>
          </p:cNvSpPr>
          <p:nvPr>
            <p:ph type="body" sz="quarter" idx="13" hasCustomPrompt="1"/>
          </p:nvPr>
        </p:nvSpPr>
        <p:spPr>
          <a:xfrm>
            <a:off x="990600" y="3505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3</a:t>
            </a:r>
            <a:endParaRPr lang="en-US" dirty="0"/>
          </a:p>
        </p:txBody>
      </p:sp>
      <p:sp>
        <p:nvSpPr>
          <p:cNvPr id="40" name="Text Placeholder 30"/>
          <p:cNvSpPr>
            <a:spLocks noGrp="1"/>
          </p:cNvSpPr>
          <p:nvPr>
            <p:ph type="body" sz="quarter" idx="14" hasCustomPrompt="1"/>
          </p:nvPr>
        </p:nvSpPr>
        <p:spPr>
          <a:xfrm>
            <a:off x="990600" y="4267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4</a:t>
            </a:r>
            <a:endParaRPr lang="en-US" dirty="0"/>
          </a:p>
        </p:txBody>
      </p:sp>
      <p:sp>
        <p:nvSpPr>
          <p:cNvPr id="41" name="Text Placeholder 30"/>
          <p:cNvSpPr>
            <a:spLocks noGrp="1"/>
          </p:cNvSpPr>
          <p:nvPr>
            <p:ph type="body" sz="quarter" idx="15" hasCustomPrompt="1"/>
          </p:nvPr>
        </p:nvSpPr>
        <p:spPr>
          <a:xfrm>
            <a:off x="990600" y="5029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5</a:t>
            </a:r>
            <a:endParaRPr lang="en-US" dirty="0"/>
          </a:p>
        </p:txBody>
      </p:sp>
      <p:sp>
        <p:nvSpPr>
          <p:cNvPr id="45" name="Text Placeholder 30"/>
          <p:cNvSpPr>
            <a:spLocks noGrp="1"/>
          </p:cNvSpPr>
          <p:nvPr>
            <p:ph type="body" sz="quarter" idx="16" hasCustomPrompt="1"/>
          </p:nvPr>
        </p:nvSpPr>
        <p:spPr>
          <a:xfrm>
            <a:off x="990600" y="5783931"/>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6</a:t>
            </a:r>
            <a:endParaRPr lang="en-US" dirty="0"/>
          </a:p>
        </p:txBody>
      </p:sp>
      <p:sp>
        <p:nvSpPr>
          <p:cNvPr id="34" name="Text Placeholder 15"/>
          <p:cNvSpPr>
            <a:spLocks noGrp="1"/>
          </p:cNvSpPr>
          <p:nvPr>
            <p:ph type="body" sz="quarter" idx="19" hasCustomPrompt="1"/>
          </p:nvPr>
        </p:nvSpPr>
        <p:spPr>
          <a:xfrm>
            <a:off x="4648200" y="2514600"/>
            <a:ext cx="4495800" cy="381000"/>
          </a:xfrm>
          <a:prstGeom prst="rect">
            <a:avLst/>
          </a:prstGeom>
        </p:spPr>
        <p:txBody>
          <a:bodyPr>
            <a:noAutofit/>
          </a:bodyPr>
          <a:lstStyle>
            <a:lvl1pPr marL="0" indent="0" algn="ctr">
              <a:buNone/>
              <a:defRPr sz="1800" b="0" baseline="0">
                <a:solidFill>
                  <a:srgbClr val="780032"/>
                </a:solidFill>
                <a:effectLst>
                  <a:outerShdw blurRad="38100" dist="12700" dir="5400000" algn="ctr" rotWithShape="0">
                    <a:srgbClr val="000000">
                      <a:alpha val="24000"/>
                    </a:srgbClr>
                  </a:outerShdw>
                </a:effectLst>
              </a:defRPr>
            </a:lvl1pPr>
          </a:lstStyle>
          <a:p>
            <a:pPr lvl="0"/>
            <a:r>
              <a:rPr lang="en-US" dirty="0" smtClean="0"/>
              <a:t>STATE HERE</a:t>
            </a:r>
            <a:endParaRPr lang="en-US" dirty="0"/>
          </a:p>
        </p:txBody>
      </p:sp>
      <p:sp>
        <p:nvSpPr>
          <p:cNvPr id="12" name="Text Placeholder 15"/>
          <p:cNvSpPr>
            <a:spLocks noGrp="1"/>
          </p:cNvSpPr>
          <p:nvPr>
            <p:ph type="body" sz="quarter" idx="20"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312623637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ue Map of United States">
    <p:spTree>
      <p:nvGrpSpPr>
        <p:cNvPr id="1" name=""/>
        <p:cNvGrpSpPr/>
        <p:nvPr/>
      </p:nvGrpSpPr>
      <p:grpSpPr>
        <a:xfrm>
          <a:off x="0" y="0"/>
          <a:ext cx="0" cy="0"/>
          <a:chOff x="0" y="0"/>
          <a:chExt cx="0" cy="0"/>
        </a:xfrm>
      </p:grpSpPr>
      <p:pic>
        <p:nvPicPr>
          <p:cNvPr id="52" name="Picture 51" descr="MainBack4s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25" name="Text Placeholder 30"/>
          <p:cNvSpPr>
            <a:spLocks noGrp="1"/>
          </p:cNvSpPr>
          <p:nvPr>
            <p:ph type="body" sz="quarter" idx="11" hasCustomPrompt="1"/>
          </p:nvPr>
        </p:nvSpPr>
        <p:spPr>
          <a:xfrm>
            <a:off x="990600" y="1981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1</a:t>
            </a:r>
            <a:endParaRPr lang="en-US" dirty="0"/>
          </a:p>
        </p:txBody>
      </p:sp>
      <p:sp>
        <p:nvSpPr>
          <p:cNvPr id="38" name="Text Placeholder 30"/>
          <p:cNvSpPr>
            <a:spLocks noGrp="1"/>
          </p:cNvSpPr>
          <p:nvPr>
            <p:ph type="body" sz="quarter" idx="12" hasCustomPrompt="1"/>
          </p:nvPr>
        </p:nvSpPr>
        <p:spPr>
          <a:xfrm>
            <a:off x="990600" y="2743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2</a:t>
            </a:r>
            <a:endParaRPr lang="en-US" dirty="0"/>
          </a:p>
        </p:txBody>
      </p:sp>
      <p:sp>
        <p:nvSpPr>
          <p:cNvPr id="39" name="Text Placeholder 30"/>
          <p:cNvSpPr>
            <a:spLocks noGrp="1"/>
          </p:cNvSpPr>
          <p:nvPr>
            <p:ph type="body" sz="quarter" idx="13" hasCustomPrompt="1"/>
          </p:nvPr>
        </p:nvSpPr>
        <p:spPr>
          <a:xfrm>
            <a:off x="990600" y="3505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3</a:t>
            </a:r>
            <a:endParaRPr lang="en-US" dirty="0"/>
          </a:p>
        </p:txBody>
      </p:sp>
      <p:sp>
        <p:nvSpPr>
          <p:cNvPr id="40" name="Text Placeholder 30"/>
          <p:cNvSpPr>
            <a:spLocks noGrp="1"/>
          </p:cNvSpPr>
          <p:nvPr>
            <p:ph type="body" sz="quarter" idx="14" hasCustomPrompt="1"/>
          </p:nvPr>
        </p:nvSpPr>
        <p:spPr>
          <a:xfrm>
            <a:off x="990600" y="4267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4</a:t>
            </a:r>
            <a:endParaRPr lang="en-US" dirty="0"/>
          </a:p>
        </p:txBody>
      </p:sp>
      <p:sp>
        <p:nvSpPr>
          <p:cNvPr id="41" name="Text Placeholder 30"/>
          <p:cNvSpPr>
            <a:spLocks noGrp="1"/>
          </p:cNvSpPr>
          <p:nvPr>
            <p:ph type="body" sz="quarter" idx="15" hasCustomPrompt="1"/>
          </p:nvPr>
        </p:nvSpPr>
        <p:spPr>
          <a:xfrm>
            <a:off x="990600" y="5029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5</a:t>
            </a:r>
            <a:endParaRPr lang="en-US" dirty="0"/>
          </a:p>
        </p:txBody>
      </p:sp>
      <p:sp>
        <p:nvSpPr>
          <p:cNvPr id="45" name="Text Placeholder 30"/>
          <p:cNvSpPr>
            <a:spLocks noGrp="1"/>
          </p:cNvSpPr>
          <p:nvPr>
            <p:ph type="body" sz="quarter" idx="16" hasCustomPrompt="1"/>
          </p:nvPr>
        </p:nvSpPr>
        <p:spPr>
          <a:xfrm>
            <a:off x="990600" y="5783931"/>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6</a:t>
            </a:r>
            <a:endParaRPr lang="en-US" dirty="0"/>
          </a:p>
        </p:txBody>
      </p:sp>
      <p:sp>
        <p:nvSpPr>
          <p:cNvPr id="34" name="Text Placeholder 15"/>
          <p:cNvSpPr>
            <a:spLocks noGrp="1"/>
          </p:cNvSpPr>
          <p:nvPr>
            <p:ph type="body" sz="quarter" idx="19" hasCustomPrompt="1"/>
          </p:nvPr>
        </p:nvSpPr>
        <p:spPr>
          <a:xfrm>
            <a:off x="4648200" y="2514600"/>
            <a:ext cx="4495800" cy="381000"/>
          </a:xfrm>
          <a:prstGeom prst="rect">
            <a:avLst/>
          </a:prstGeom>
        </p:spPr>
        <p:txBody>
          <a:bodyPr>
            <a:noAutofit/>
          </a:bodyPr>
          <a:lstStyle>
            <a:lvl1pPr marL="0" indent="0" algn="ctr">
              <a:buNone/>
              <a:defRPr sz="1800" b="0" baseline="0">
                <a:solidFill>
                  <a:schemeClr val="tx2"/>
                </a:solidFill>
                <a:effectLst>
                  <a:outerShdw blurRad="38100" dist="12700" dir="5400000" algn="ctr" rotWithShape="0">
                    <a:srgbClr val="000000">
                      <a:alpha val="24000"/>
                    </a:srgbClr>
                  </a:outerShdw>
                </a:effectLst>
              </a:defRPr>
            </a:lvl1pPr>
          </a:lstStyle>
          <a:p>
            <a:pPr lvl="0"/>
            <a:r>
              <a:rPr lang="en-US" dirty="0" smtClean="0"/>
              <a:t>STATE HERE</a:t>
            </a:r>
            <a:endParaRPr lang="en-US" dirty="0"/>
          </a:p>
        </p:txBody>
      </p:sp>
      <p:sp>
        <p:nvSpPr>
          <p:cNvPr id="12" name="Text Placeholder 15"/>
          <p:cNvSpPr>
            <a:spLocks noGrp="1"/>
          </p:cNvSpPr>
          <p:nvPr>
            <p:ph type="body" sz="quarter" idx="20"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6832248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urple Map of United States">
    <p:spTree>
      <p:nvGrpSpPr>
        <p:cNvPr id="1" name=""/>
        <p:cNvGrpSpPr/>
        <p:nvPr/>
      </p:nvGrpSpPr>
      <p:grpSpPr>
        <a:xfrm>
          <a:off x="0" y="0"/>
          <a:ext cx="0" cy="0"/>
          <a:chOff x="0" y="0"/>
          <a:chExt cx="0" cy="0"/>
        </a:xfrm>
      </p:grpSpPr>
      <p:pic>
        <p:nvPicPr>
          <p:cNvPr id="52" name="Picture 5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25" name="Text Placeholder 30"/>
          <p:cNvSpPr>
            <a:spLocks noGrp="1"/>
          </p:cNvSpPr>
          <p:nvPr>
            <p:ph type="body" sz="quarter" idx="11" hasCustomPrompt="1"/>
          </p:nvPr>
        </p:nvSpPr>
        <p:spPr>
          <a:xfrm>
            <a:off x="990600" y="1981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1</a:t>
            </a:r>
            <a:endParaRPr lang="en-US" dirty="0"/>
          </a:p>
        </p:txBody>
      </p:sp>
      <p:sp>
        <p:nvSpPr>
          <p:cNvPr id="38" name="Text Placeholder 30"/>
          <p:cNvSpPr>
            <a:spLocks noGrp="1"/>
          </p:cNvSpPr>
          <p:nvPr>
            <p:ph type="body" sz="quarter" idx="12" hasCustomPrompt="1"/>
          </p:nvPr>
        </p:nvSpPr>
        <p:spPr>
          <a:xfrm>
            <a:off x="990600" y="2743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2</a:t>
            </a:r>
            <a:endParaRPr lang="en-US" dirty="0"/>
          </a:p>
        </p:txBody>
      </p:sp>
      <p:sp>
        <p:nvSpPr>
          <p:cNvPr id="39" name="Text Placeholder 30"/>
          <p:cNvSpPr>
            <a:spLocks noGrp="1"/>
          </p:cNvSpPr>
          <p:nvPr>
            <p:ph type="body" sz="quarter" idx="13" hasCustomPrompt="1"/>
          </p:nvPr>
        </p:nvSpPr>
        <p:spPr>
          <a:xfrm>
            <a:off x="990600" y="3505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3</a:t>
            </a:r>
            <a:endParaRPr lang="en-US" dirty="0"/>
          </a:p>
        </p:txBody>
      </p:sp>
      <p:sp>
        <p:nvSpPr>
          <p:cNvPr id="40" name="Text Placeholder 30"/>
          <p:cNvSpPr>
            <a:spLocks noGrp="1"/>
          </p:cNvSpPr>
          <p:nvPr>
            <p:ph type="body" sz="quarter" idx="14" hasCustomPrompt="1"/>
          </p:nvPr>
        </p:nvSpPr>
        <p:spPr>
          <a:xfrm>
            <a:off x="990600" y="4267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4</a:t>
            </a:r>
            <a:endParaRPr lang="en-US" dirty="0"/>
          </a:p>
        </p:txBody>
      </p:sp>
      <p:sp>
        <p:nvSpPr>
          <p:cNvPr id="41" name="Text Placeholder 30"/>
          <p:cNvSpPr>
            <a:spLocks noGrp="1"/>
          </p:cNvSpPr>
          <p:nvPr>
            <p:ph type="body" sz="quarter" idx="15" hasCustomPrompt="1"/>
          </p:nvPr>
        </p:nvSpPr>
        <p:spPr>
          <a:xfrm>
            <a:off x="990600" y="5029200"/>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5</a:t>
            </a:r>
            <a:endParaRPr lang="en-US" dirty="0"/>
          </a:p>
        </p:txBody>
      </p:sp>
      <p:sp>
        <p:nvSpPr>
          <p:cNvPr id="45" name="Text Placeholder 30"/>
          <p:cNvSpPr>
            <a:spLocks noGrp="1"/>
          </p:cNvSpPr>
          <p:nvPr>
            <p:ph type="body" sz="quarter" idx="16" hasCustomPrompt="1"/>
          </p:nvPr>
        </p:nvSpPr>
        <p:spPr>
          <a:xfrm>
            <a:off x="990600" y="5783931"/>
            <a:ext cx="3276600" cy="533400"/>
          </a:xfrm>
          <a:prstGeom prst="rect">
            <a:avLst/>
          </a:prstGeom>
        </p:spPr>
        <p:txBody>
          <a:bodyPr>
            <a:noAutofit/>
          </a:bodyPr>
          <a:lstStyle>
            <a:lvl1pPr marL="0" indent="0">
              <a:buNone/>
              <a:defRPr sz="1400" baseline="0">
                <a:effectLst>
                  <a:outerShdw blurRad="38100" dist="12700" dir="5400000" algn="tl" rotWithShape="0">
                    <a:prstClr val="black">
                      <a:alpha val="24000"/>
                    </a:prstClr>
                  </a:outerShdw>
                </a:effectLst>
              </a:defRPr>
            </a:lvl1pPr>
          </a:lstStyle>
          <a:p>
            <a:pPr lvl="0"/>
            <a:r>
              <a:rPr lang="en-US" dirty="0" smtClean="0"/>
              <a:t>Content 6</a:t>
            </a:r>
            <a:endParaRPr lang="en-US" dirty="0"/>
          </a:p>
        </p:txBody>
      </p:sp>
      <p:sp>
        <p:nvSpPr>
          <p:cNvPr id="34" name="Text Placeholder 15"/>
          <p:cNvSpPr>
            <a:spLocks noGrp="1"/>
          </p:cNvSpPr>
          <p:nvPr>
            <p:ph type="body" sz="quarter" idx="19" hasCustomPrompt="1"/>
          </p:nvPr>
        </p:nvSpPr>
        <p:spPr>
          <a:xfrm>
            <a:off x="4648200" y="2514600"/>
            <a:ext cx="4495800" cy="381000"/>
          </a:xfrm>
          <a:prstGeom prst="rect">
            <a:avLst/>
          </a:prstGeom>
        </p:spPr>
        <p:txBody>
          <a:bodyPr>
            <a:noAutofit/>
          </a:bodyPr>
          <a:lstStyle>
            <a:lvl1pPr marL="0" indent="0" algn="ctr">
              <a:buNone/>
              <a:defRPr sz="1800" b="0" baseline="0">
                <a:solidFill>
                  <a:srgbClr val="532E63"/>
                </a:solidFill>
                <a:effectLst>
                  <a:outerShdw blurRad="38100" dist="12700" dir="5400000" algn="ctr" rotWithShape="0">
                    <a:srgbClr val="000000">
                      <a:alpha val="24000"/>
                    </a:srgbClr>
                  </a:outerShdw>
                </a:effectLst>
              </a:defRPr>
            </a:lvl1pPr>
          </a:lstStyle>
          <a:p>
            <a:pPr lvl="0"/>
            <a:r>
              <a:rPr lang="en-US" dirty="0" smtClean="0"/>
              <a:t>STATE HERE</a:t>
            </a:r>
            <a:endParaRPr lang="en-US" dirty="0"/>
          </a:p>
        </p:txBody>
      </p:sp>
      <p:sp>
        <p:nvSpPr>
          <p:cNvPr id="12" name="Text Placeholder 15"/>
          <p:cNvSpPr>
            <a:spLocks noGrp="1"/>
          </p:cNvSpPr>
          <p:nvPr>
            <p:ph type="body" sz="quarter" idx="20"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92012795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648717"/>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7472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0510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1112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0787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6306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73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92828860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9411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1639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966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5353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p:cNvSpPr/>
          <p:nvPr userDrawn="1"/>
        </p:nvSpPr>
        <p:spPr>
          <a:xfrm>
            <a:off x="0" y="0"/>
            <a:ext cx="9144000" cy="3077308"/>
          </a:xfrm>
          <a:prstGeom prst="rect">
            <a:avLst/>
          </a:prstGeom>
          <a:solidFill>
            <a:schemeClr val="bg1"/>
          </a:solidFill>
          <a:ln>
            <a:noFill/>
          </a:ln>
          <a:effectLst>
            <a:outerShdw blurRad="212725" dist="38100" dir="5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7200" y="76200"/>
            <a:ext cx="4257431" cy="2698262"/>
          </a:xfrm>
          <a:prstGeom prst="rect">
            <a:avLst/>
          </a:prstGeom>
        </p:spPr>
      </p:pic>
      <p:pic>
        <p:nvPicPr>
          <p:cNvPr id="8" name="Picture 7" descr="Noel-Levitz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0898" y="1676400"/>
            <a:ext cx="3562204" cy="829132"/>
          </a:xfrm>
          <a:prstGeom prst="rect">
            <a:avLst/>
          </a:prstGeom>
        </p:spPr>
      </p:pic>
      <p:sp>
        <p:nvSpPr>
          <p:cNvPr id="9" name="Rectangle 8"/>
          <p:cNvSpPr/>
          <p:nvPr userDrawn="1"/>
        </p:nvSpPr>
        <p:spPr>
          <a:xfrm>
            <a:off x="0" y="2917090"/>
            <a:ext cx="9144000" cy="76200"/>
          </a:xfrm>
          <a:prstGeom prst="rect">
            <a:avLst/>
          </a:prstGeom>
          <a:solidFill>
            <a:srgbClr val="E318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userDrawn="1"/>
        </p:nvCxnSpPr>
        <p:spPr>
          <a:xfrm>
            <a:off x="1981200" y="4771293"/>
            <a:ext cx="5181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2772507"/>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14"/>
          <p:cNvSpPr>
            <a:spLocks noGrp="1"/>
          </p:cNvSpPr>
          <p:nvPr>
            <p:ph type="body" sz="quarter" idx="10" hasCustomPrompt="1"/>
          </p:nvPr>
        </p:nvSpPr>
        <p:spPr>
          <a:xfrm>
            <a:off x="0" y="3962400"/>
            <a:ext cx="9144000" cy="838200"/>
          </a:xfrm>
          <a:prstGeom prst="rect">
            <a:avLst/>
          </a:prstGeom>
        </p:spPr>
        <p:txBody>
          <a:bodyPr anchor="ctr">
            <a:noAutofit/>
          </a:bodyPr>
          <a:lstStyle>
            <a:lvl1pPr marL="0" indent="0" algn="ctr">
              <a:buNone/>
              <a:defRPr sz="4000" b="1" baseline="0">
                <a:solidFill>
                  <a:schemeClr val="tx1"/>
                </a:solidFill>
                <a:effectLst>
                  <a:outerShdw blurRad="38100" dist="12700" dir="5400000" algn="ctr" rotWithShape="0">
                    <a:srgbClr val="000000">
                      <a:alpha val="24000"/>
                    </a:srgbClr>
                  </a:outerShdw>
                </a:effectLst>
                <a:latin typeface="+mj-lt"/>
              </a:defRPr>
            </a:lvl1pPr>
          </a:lstStyle>
          <a:p>
            <a:pPr lvl="0"/>
            <a:r>
              <a:rPr lang="en-US" dirty="0" smtClean="0"/>
              <a:t>Title of Presentation</a:t>
            </a:r>
            <a:endParaRPr lang="en-US" dirty="0"/>
          </a:p>
        </p:txBody>
      </p:sp>
      <p:sp>
        <p:nvSpPr>
          <p:cNvPr id="17" name="Text Placeholder 16"/>
          <p:cNvSpPr>
            <a:spLocks noGrp="1"/>
          </p:cNvSpPr>
          <p:nvPr>
            <p:ph type="body" sz="quarter" idx="11" hasCustomPrompt="1"/>
          </p:nvPr>
        </p:nvSpPr>
        <p:spPr>
          <a:xfrm>
            <a:off x="0" y="5029200"/>
            <a:ext cx="9144000" cy="457200"/>
          </a:xfrm>
          <a:prstGeom prst="rect">
            <a:avLst/>
          </a:prstGeom>
        </p:spPr>
        <p:txBody>
          <a:bodyPr>
            <a:noAutofit/>
          </a:bodyPr>
          <a:lstStyle>
            <a:lvl1pPr marL="0" indent="0" algn="ctr">
              <a:buNone/>
              <a:defRPr sz="2000" baseline="0"/>
            </a:lvl1pPr>
          </a:lstStyle>
          <a:p>
            <a:pPr lvl="0"/>
            <a:r>
              <a:rPr lang="en-US" dirty="0" smtClean="0"/>
              <a:t>Presented by Jane John Doe</a:t>
            </a:r>
            <a:endParaRPr lang="en-US" dirty="0"/>
          </a:p>
        </p:txBody>
      </p:sp>
      <p:sp>
        <p:nvSpPr>
          <p:cNvPr id="18" name="Text Placeholder 16"/>
          <p:cNvSpPr>
            <a:spLocks noGrp="1"/>
          </p:cNvSpPr>
          <p:nvPr>
            <p:ph type="body" sz="quarter" idx="12" hasCustomPrompt="1"/>
          </p:nvPr>
        </p:nvSpPr>
        <p:spPr>
          <a:xfrm>
            <a:off x="0" y="5410200"/>
            <a:ext cx="9144000" cy="457200"/>
          </a:xfrm>
          <a:prstGeom prst="rect">
            <a:avLst/>
          </a:prstGeom>
        </p:spPr>
        <p:txBody>
          <a:bodyPr>
            <a:noAutofit/>
          </a:bodyPr>
          <a:lstStyle>
            <a:lvl1pPr marL="0" indent="0" algn="ctr">
              <a:buNone/>
              <a:defRPr sz="1700" i="1" baseline="0"/>
            </a:lvl1pPr>
          </a:lstStyle>
          <a:p>
            <a:pPr lvl="0"/>
            <a:r>
              <a:rPr lang="en-US" dirty="0" smtClean="0"/>
              <a:t>Senior Vice President</a:t>
            </a:r>
            <a:endParaRPr lang="en-US" dirty="0"/>
          </a:p>
        </p:txBody>
      </p:sp>
      <p:sp>
        <p:nvSpPr>
          <p:cNvPr id="3" name="Rectangle 2"/>
          <p:cNvSpPr/>
          <p:nvPr userDrawn="1"/>
        </p:nvSpPr>
        <p:spPr>
          <a:xfrm>
            <a:off x="8944" y="6477000"/>
            <a:ext cx="9144000" cy="230832"/>
          </a:xfrm>
          <a:prstGeom prst="rect">
            <a:avLst/>
          </a:prstGeom>
        </p:spPr>
        <p:txBody>
          <a:bodyPr wrap="square">
            <a:spAutoFit/>
          </a:bodyPr>
          <a:lstStyle/>
          <a:p>
            <a:pPr algn="ctr"/>
            <a:r>
              <a:rPr lang="en-US" sz="900" dirty="0" smtClean="0">
                <a:solidFill>
                  <a:prstClr val="black"/>
                </a:solidFill>
              </a:rPr>
              <a:t>All material in this presentation, including text and images, is the property of Noel-Levitz, LLC. Permission is required to reproduce information.</a:t>
            </a:r>
            <a:endParaRPr lang="en-US" sz="900" dirty="0">
              <a:solidFill>
                <a:prstClr val="black"/>
              </a:solidFill>
            </a:endParaRPr>
          </a:p>
        </p:txBody>
      </p:sp>
    </p:spTree>
    <p:extLst>
      <p:ext uri="{BB962C8B-B14F-4D97-AF65-F5344CB8AC3E}">
        <p14:creationId xmlns:p14="http://schemas.microsoft.com/office/powerpoint/2010/main" val="3465969038"/>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bjectives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940"/>
            <a:ext cx="9144000" cy="6858000"/>
          </a:xfrm>
          <a:prstGeom prst="rect">
            <a:avLst/>
          </a:prstGeom>
        </p:spPr>
      </p:pic>
      <p:sp>
        <p:nvSpPr>
          <p:cNvPr id="29" name="Text Placeholder 28"/>
          <p:cNvSpPr>
            <a:spLocks noGrp="1"/>
          </p:cNvSpPr>
          <p:nvPr>
            <p:ph type="body" sz="quarter" idx="10" hasCustomPrompt="1"/>
          </p:nvPr>
        </p:nvSpPr>
        <p:spPr>
          <a:xfrm>
            <a:off x="914400" y="609600"/>
            <a:ext cx="8229600" cy="685800"/>
          </a:xfrm>
          <a:prstGeom prst="rect">
            <a:avLst/>
          </a:prstGeom>
        </p:spPr>
        <p:txBody>
          <a:bodyPr>
            <a:noAutofit/>
          </a:bodyPr>
          <a:lstStyle>
            <a:lvl1pPr marL="0">
              <a:buNone/>
              <a:defRPr sz="3600" b="1">
                <a:solidFill>
                  <a:srgbClr val="000000"/>
                </a:solidFill>
                <a:effectLst>
                  <a:outerShdw blurRad="38100" dist="12700" dir="5400000" algn="ctr" rotWithShape="0">
                    <a:srgbClr val="000000">
                      <a:alpha val="24000"/>
                    </a:srgbClr>
                  </a:outerShdw>
                </a:effectLst>
                <a:latin typeface="+mj-lt"/>
              </a:defRPr>
            </a:lvl1pPr>
          </a:lstStyle>
          <a:p>
            <a:pPr lvl="0"/>
            <a:r>
              <a:rPr lang="en-US" dirty="0" smtClean="0"/>
              <a:t>Today’s Objectives</a:t>
            </a:r>
            <a:endParaRPr lang="en-US" dirty="0"/>
          </a:p>
        </p:txBody>
      </p:sp>
      <p:sp>
        <p:nvSpPr>
          <p:cNvPr id="31" name="Text Placeholder 30"/>
          <p:cNvSpPr>
            <a:spLocks noGrp="1"/>
          </p:cNvSpPr>
          <p:nvPr>
            <p:ph type="body" sz="quarter" idx="11" hasCustomPrompt="1"/>
          </p:nvPr>
        </p:nvSpPr>
        <p:spPr>
          <a:xfrm>
            <a:off x="1905000" y="19050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1</a:t>
            </a:r>
            <a:endParaRPr lang="en-US" dirty="0"/>
          </a:p>
        </p:txBody>
      </p:sp>
      <p:sp>
        <p:nvSpPr>
          <p:cNvPr id="32" name="Text Placeholder 30"/>
          <p:cNvSpPr>
            <a:spLocks noGrp="1"/>
          </p:cNvSpPr>
          <p:nvPr>
            <p:ph type="body" sz="quarter" idx="12" hasCustomPrompt="1"/>
          </p:nvPr>
        </p:nvSpPr>
        <p:spPr>
          <a:xfrm>
            <a:off x="1905000" y="29718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2</a:t>
            </a:r>
            <a:endParaRPr lang="en-US" dirty="0"/>
          </a:p>
        </p:txBody>
      </p:sp>
      <p:sp>
        <p:nvSpPr>
          <p:cNvPr id="33" name="Text Placeholder 30"/>
          <p:cNvSpPr>
            <a:spLocks noGrp="1"/>
          </p:cNvSpPr>
          <p:nvPr>
            <p:ph type="body" sz="quarter" idx="13" hasCustomPrompt="1"/>
          </p:nvPr>
        </p:nvSpPr>
        <p:spPr>
          <a:xfrm>
            <a:off x="1905000" y="40386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3</a:t>
            </a:r>
            <a:endParaRPr lang="en-US" dirty="0"/>
          </a:p>
        </p:txBody>
      </p:sp>
      <p:sp>
        <p:nvSpPr>
          <p:cNvPr id="34" name="Text Placeholder 30"/>
          <p:cNvSpPr>
            <a:spLocks noGrp="1"/>
          </p:cNvSpPr>
          <p:nvPr>
            <p:ph type="body" sz="quarter" idx="14" hasCustomPrompt="1"/>
          </p:nvPr>
        </p:nvSpPr>
        <p:spPr>
          <a:xfrm>
            <a:off x="1905000" y="51054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4</a:t>
            </a:r>
            <a:endParaRPr lang="en-US" dirty="0"/>
          </a:p>
        </p:txBody>
      </p:sp>
    </p:spTree>
    <p:extLst>
      <p:ext uri="{BB962C8B-B14F-4D97-AF65-F5344CB8AC3E}">
        <p14:creationId xmlns:p14="http://schemas.microsoft.com/office/powerpoint/2010/main" val="300476462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bjectives Titl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86" y="1600"/>
            <a:ext cx="9149486" cy="6862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3124200" y="1066800"/>
            <a:ext cx="4191000" cy="3733800"/>
          </a:xfrm>
          <a:prstGeom prst="rect">
            <a:avLst/>
          </a:prstGeom>
        </p:spPr>
        <p:txBody>
          <a:bodyPr anchor="ctr">
            <a:noAutofit/>
          </a:bodyPr>
          <a:lstStyle>
            <a:lvl1pPr algn="ctr">
              <a:buNone/>
              <a:defRPr sz="19900" b="1">
                <a:solidFill>
                  <a:schemeClr val="bg1">
                    <a:lumMod val="85000"/>
                  </a:schemeClr>
                </a:solidFill>
                <a:latin typeface="+mj-lt"/>
              </a:defRPr>
            </a:lvl1pPr>
          </a:lstStyle>
          <a:p>
            <a:pPr lvl="0"/>
            <a:r>
              <a:rPr lang="en-US" dirty="0" smtClean="0"/>
              <a:t>1</a:t>
            </a:r>
            <a:endParaRPr lang="en-US" dirty="0"/>
          </a:p>
        </p:txBody>
      </p:sp>
      <p:sp>
        <p:nvSpPr>
          <p:cNvPr id="8" name="Text Placeholder 7"/>
          <p:cNvSpPr>
            <a:spLocks noGrp="1"/>
          </p:cNvSpPr>
          <p:nvPr>
            <p:ph type="body" sz="quarter" idx="11" hasCustomPrompt="1"/>
          </p:nvPr>
        </p:nvSpPr>
        <p:spPr>
          <a:xfrm>
            <a:off x="5181600" y="2743200"/>
            <a:ext cx="3962400" cy="838200"/>
          </a:xfrm>
          <a:prstGeom prst="rect">
            <a:avLst/>
          </a:prstGeom>
        </p:spPr>
        <p:txBody>
          <a:bodyPr>
            <a:noAutofit/>
          </a:bodyPr>
          <a:lstStyle>
            <a:lvl1pPr marL="0">
              <a:buNone/>
              <a:defRPr sz="4000" b="1" baseline="0"/>
            </a:lvl1pPr>
          </a:lstStyle>
          <a:p>
            <a:pPr lvl="0"/>
            <a:r>
              <a:rPr lang="en-US" dirty="0" smtClean="0"/>
              <a:t>Objective Title</a:t>
            </a:r>
            <a:endParaRPr lang="en-US" dirty="0"/>
          </a:p>
        </p:txBody>
      </p:sp>
    </p:spTree>
    <p:extLst>
      <p:ext uri="{BB962C8B-B14F-4D97-AF65-F5344CB8AC3E}">
        <p14:creationId xmlns:p14="http://schemas.microsoft.com/office/powerpoint/2010/main" val="3822736105"/>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pic>
        <p:nvPicPr>
          <p:cNvPr id="6" name="Picture 5" descr="chartpa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hart Placeholder 3"/>
          <p:cNvSpPr>
            <a:spLocks noGrp="1"/>
          </p:cNvSpPr>
          <p:nvPr>
            <p:ph type="chart" sz="quarter" idx="10" hasCustomPrompt="1"/>
          </p:nvPr>
        </p:nvSpPr>
        <p:spPr>
          <a:xfrm>
            <a:off x="1295400" y="1905000"/>
            <a:ext cx="6858000" cy="4038600"/>
          </a:xfrm>
          <a:prstGeom prst="rect">
            <a:avLst/>
          </a:prstGeom>
        </p:spPr>
        <p:txBody>
          <a:bodyPr/>
          <a:lstStyle>
            <a:lvl1pPr algn="ctr">
              <a:buNone/>
              <a:defRPr/>
            </a:lvl1pPr>
          </a:lstStyle>
          <a:p>
            <a:r>
              <a:rPr lang="en-US" dirty="0" smtClean="0"/>
              <a:t>Click to Insert Chart/Graph</a:t>
            </a:r>
            <a:endParaRPr lang="en-US" dirty="0"/>
          </a:p>
        </p:txBody>
      </p:sp>
      <p:sp>
        <p:nvSpPr>
          <p:cNvPr id="8" name="Text Placeholder 7"/>
          <p:cNvSpPr>
            <a:spLocks noGrp="1"/>
          </p:cNvSpPr>
          <p:nvPr>
            <p:ph type="body" sz="quarter" idx="11" hasCustomPrompt="1"/>
          </p:nvPr>
        </p:nvSpPr>
        <p:spPr>
          <a:xfrm>
            <a:off x="1752600" y="685800"/>
            <a:ext cx="5791200" cy="609600"/>
          </a:xfrm>
          <a:prstGeom prst="rect">
            <a:avLst/>
          </a:prstGeom>
        </p:spPr>
        <p:txBody>
          <a:bodyPr>
            <a:noAutofit/>
          </a:bodyPr>
          <a:lstStyle>
            <a:lvl1pPr marL="0" algn="ctr">
              <a:buNone/>
              <a:defRPr sz="3600" b="1" baseline="0">
                <a:solidFill>
                  <a:srgbClr val="000000"/>
                </a:solidFill>
                <a:effectLst>
                  <a:outerShdw blurRad="38100" dist="12700" dir="5400000" algn="ctr" rotWithShape="0">
                    <a:srgbClr val="000000">
                      <a:alpha val="24000"/>
                    </a:srgbClr>
                  </a:outerShdw>
                </a:effectLst>
              </a:defRPr>
            </a:lvl1pPr>
          </a:lstStyle>
          <a:p>
            <a:pPr lvl="0"/>
            <a:r>
              <a:rPr lang="en-US" dirty="0" smtClean="0"/>
              <a:t>Important data chart</a:t>
            </a:r>
            <a:endParaRPr lang="en-US" dirty="0"/>
          </a:p>
        </p:txBody>
      </p:sp>
    </p:spTree>
    <p:extLst>
      <p:ext uri="{BB962C8B-B14F-4D97-AF65-F5344CB8AC3E}">
        <p14:creationId xmlns:p14="http://schemas.microsoft.com/office/powerpoint/2010/main" val="114799936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Hunter 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1" cy="6857543"/>
          </a:xfrm>
          <a:prstGeom prst="rect">
            <a:avLst/>
          </a:prstGeom>
        </p:spPr>
      </p:pic>
      <p:sp>
        <p:nvSpPr>
          <p:cNvPr id="10"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Tree>
    <p:extLst>
      <p:ext uri="{BB962C8B-B14F-4D97-AF65-F5344CB8AC3E}">
        <p14:creationId xmlns:p14="http://schemas.microsoft.com/office/powerpoint/2010/main" val="7962710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Gol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70" y="457"/>
            <a:ext cx="9143390" cy="6857543"/>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71506982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68893127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Burnt Oran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0" cy="6857542"/>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120982418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d Content">
    <p:spTree>
      <p:nvGrpSpPr>
        <p:cNvPr id="1" name=""/>
        <p:cNvGrpSpPr/>
        <p:nvPr/>
      </p:nvGrpSpPr>
      <p:grpSpPr>
        <a:xfrm>
          <a:off x="0" y="0"/>
          <a:ext cx="0" cy="0"/>
          <a:chOff x="0" y="0"/>
          <a:chExt cx="0" cy="0"/>
        </a:xfrm>
      </p:grpSpPr>
      <p:pic>
        <p:nvPicPr>
          <p:cNvPr id="2" name="Picture 1" descr="MainBack3_red.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a:noFill/>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744145453"/>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ue Content">
    <p:spTree>
      <p:nvGrpSpPr>
        <p:cNvPr id="1" name=""/>
        <p:cNvGrpSpPr/>
        <p:nvPr/>
      </p:nvGrpSpPr>
      <p:grpSpPr>
        <a:xfrm>
          <a:off x="0" y="0"/>
          <a:ext cx="0" cy="0"/>
          <a:chOff x="0" y="0"/>
          <a:chExt cx="0" cy="0"/>
        </a:xfrm>
      </p:grpSpPr>
      <p:pic>
        <p:nvPicPr>
          <p:cNvPr id="2" name="Picture 1" descr="MainBack3_blue.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1"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5544167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urple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532E6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160782635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5"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13773258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4126985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38624597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632762191"/>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4239185973"/>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6022314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22416905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96485273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1" cy="260401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4"/>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54006786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870884"/>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942690143"/>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21795"/>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4075715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89" cy="299051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06298125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3099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5370143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391" cy="275148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03207659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41997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413740350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4"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6"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4278027610"/>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Hunter 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43F2A"/>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153374381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056922931"/>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Burnt Orang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171823584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gol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8"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58874203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e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216251623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u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50607187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Purple Image">
    <p:spTree>
      <p:nvGrpSpPr>
        <p:cNvPr id="1" name=""/>
        <p:cNvGrpSpPr/>
        <p:nvPr/>
      </p:nvGrpSpPr>
      <p:grpSpPr>
        <a:xfrm>
          <a:off x="0" y="0"/>
          <a:ext cx="0" cy="0"/>
          <a:chOff x="0" y="0"/>
          <a:chExt cx="0" cy="0"/>
        </a:xfrm>
      </p:grpSpPr>
      <p:pic>
        <p:nvPicPr>
          <p:cNvPr id="2" name="Picture 1" descr="MainBack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565027686"/>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6" name="Text Placeholder 5"/>
          <p:cNvSpPr>
            <a:spLocks noGrp="1"/>
          </p:cNvSpPr>
          <p:nvPr>
            <p:ph type="body" sz="quarter" idx="10" hasCustomPrompt="1"/>
          </p:nvPr>
        </p:nvSpPr>
        <p:spPr>
          <a:xfrm>
            <a:off x="2133600" y="2209800"/>
            <a:ext cx="4953000" cy="533400"/>
          </a:xfrm>
          <a:prstGeom prst="rect">
            <a:avLst/>
          </a:prstGeom>
        </p:spPr>
        <p:txBody>
          <a:bodyPr>
            <a:noAutofit/>
          </a:bodyPr>
          <a:lstStyle>
            <a:lvl1pPr marL="0" indent="0">
              <a:buNone/>
              <a:defRPr sz="2400" baseline="0">
                <a:solidFill>
                  <a:schemeClr val="accent4"/>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97997440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Hunter 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004F39"/>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220916763"/>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Burnt Orang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89310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01337493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Gold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1"/>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9C7D0D"/>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273161542"/>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Red 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3"/>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2892040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42203837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tx2"/>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227806828"/>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5"/>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62896033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Green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3576131726"/>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ed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69775716"/>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lue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40996698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403810447"/>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reen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12"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6"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620314764"/>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Red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572081716"/>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u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976630884"/>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Purpl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491926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1" cy="260401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4"/>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343718514"/>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413753"/>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Grey Slid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b="21443"/>
          <a:stretch/>
        </p:blipFill>
        <p:spPr>
          <a:xfrm>
            <a:off x="0" y="0"/>
            <a:ext cx="9143391" cy="5387474"/>
          </a:xfrm>
          <a:prstGeom prst="rect">
            <a:avLst/>
          </a:prstGeom>
        </p:spPr>
      </p:pic>
      <p:sp>
        <p:nvSpPr>
          <p:cNvPr id="6" name="Text Placeholder 5"/>
          <p:cNvSpPr>
            <a:spLocks noGrp="1"/>
          </p:cNvSpPr>
          <p:nvPr>
            <p:ph type="body" sz="quarter" idx="10" hasCustomPrompt="1"/>
          </p:nvPr>
        </p:nvSpPr>
        <p:spPr>
          <a:xfrm>
            <a:off x="2133600" y="2139245"/>
            <a:ext cx="4953000" cy="533400"/>
          </a:xfrm>
          <a:prstGeom prst="rect">
            <a:avLst/>
          </a:prstGeom>
        </p:spPr>
        <p:txBody>
          <a:bodyPr anchor="t">
            <a:noAutofit/>
          </a:bodyPr>
          <a:lstStyle>
            <a:lvl1pPr marL="0" indent="0">
              <a:buNone/>
              <a:defRPr sz="2400" baseline="0">
                <a:solidFill>
                  <a:schemeClr val="tx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649911067"/>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_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5" y="26737"/>
            <a:ext cx="9143391"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666E6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640491945"/>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9057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870884"/>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2801467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940"/>
            <a:ext cx="9144000" cy="6858000"/>
          </a:xfrm>
          <a:prstGeom prst="rect">
            <a:avLst/>
          </a:prstGeom>
        </p:spPr>
      </p:pic>
      <p:sp>
        <p:nvSpPr>
          <p:cNvPr id="29" name="Text Placeholder 28"/>
          <p:cNvSpPr>
            <a:spLocks noGrp="1"/>
          </p:cNvSpPr>
          <p:nvPr>
            <p:ph type="body" sz="quarter" idx="10" hasCustomPrompt="1"/>
          </p:nvPr>
        </p:nvSpPr>
        <p:spPr>
          <a:xfrm>
            <a:off x="914400" y="609600"/>
            <a:ext cx="8229600" cy="685800"/>
          </a:xfrm>
          <a:prstGeom prst="rect">
            <a:avLst/>
          </a:prstGeom>
        </p:spPr>
        <p:txBody>
          <a:bodyPr>
            <a:noAutofit/>
          </a:bodyPr>
          <a:lstStyle>
            <a:lvl1pPr marL="0">
              <a:buNone/>
              <a:defRPr sz="3600" b="1">
                <a:solidFill>
                  <a:srgbClr val="000000"/>
                </a:solidFill>
                <a:effectLst>
                  <a:outerShdw blurRad="38100" dist="12700" dir="5400000" algn="ctr" rotWithShape="0">
                    <a:srgbClr val="000000">
                      <a:alpha val="24000"/>
                    </a:srgbClr>
                  </a:outerShdw>
                </a:effectLst>
                <a:latin typeface="+mj-lt"/>
              </a:defRPr>
            </a:lvl1pPr>
          </a:lstStyle>
          <a:p>
            <a:pPr lvl="0"/>
            <a:r>
              <a:rPr lang="en-US" dirty="0" smtClean="0"/>
              <a:t>Today’s Objectives</a:t>
            </a:r>
            <a:endParaRPr lang="en-US" dirty="0"/>
          </a:p>
        </p:txBody>
      </p:sp>
      <p:sp>
        <p:nvSpPr>
          <p:cNvPr id="31" name="Text Placeholder 30"/>
          <p:cNvSpPr>
            <a:spLocks noGrp="1"/>
          </p:cNvSpPr>
          <p:nvPr>
            <p:ph type="body" sz="quarter" idx="11" hasCustomPrompt="1"/>
          </p:nvPr>
        </p:nvSpPr>
        <p:spPr>
          <a:xfrm>
            <a:off x="1905000" y="19050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1</a:t>
            </a:r>
            <a:endParaRPr lang="en-US" dirty="0"/>
          </a:p>
        </p:txBody>
      </p:sp>
      <p:sp>
        <p:nvSpPr>
          <p:cNvPr id="32" name="Text Placeholder 30"/>
          <p:cNvSpPr>
            <a:spLocks noGrp="1"/>
          </p:cNvSpPr>
          <p:nvPr>
            <p:ph type="body" sz="quarter" idx="12" hasCustomPrompt="1"/>
          </p:nvPr>
        </p:nvSpPr>
        <p:spPr>
          <a:xfrm>
            <a:off x="1905000" y="29718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2</a:t>
            </a:r>
            <a:endParaRPr lang="en-US" dirty="0"/>
          </a:p>
        </p:txBody>
      </p:sp>
      <p:sp>
        <p:nvSpPr>
          <p:cNvPr id="33" name="Text Placeholder 30"/>
          <p:cNvSpPr>
            <a:spLocks noGrp="1"/>
          </p:cNvSpPr>
          <p:nvPr>
            <p:ph type="body" sz="quarter" idx="13" hasCustomPrompt="1"/>
          </p:nvPr>
        </p:nvSpPr>
        <p:spPr>
          <a:xfrm>
            <a:off x="1905000" y="40386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3</a:t>
            </a:r>
            <a:endParaRPr lang="en-US" dirty="0"/>
          </a:p>
        </p:txBody>
      </p:sp>
      <p:sp>
        <p:nvSpPr>
          <p:cNvPr id="34" name="Text Placeholder 30"/>
          <p:cNvSpPr>
            <a:spLocks noGrp="1"/>
          </p:cNvSpPr>
          <p:nvPr>
            <p:ph type="body" sz="quarter" idx="14" hasCustomPrompt="1"/>
          </p:nvPr>
        </p:nvSpPr>
        <p:spPr>
          <a:xfrm>
            <a:off x="1905000" y="51054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4</a:t>
            </a:r>
            <a:endParaRPr lang="en-US" dirty="0"/>
          </a:p>
        </p:txBody>
      </p:sp>
    </p:spTree>
    <p:extLst>
      <p:ext uri="{BB962C8B-B14F-4D97-AF65-F5344CB8AC3E}">
        <p14:creationId xmlns:p14="http://schemas.microsoft.com/office/powerpoint/2010/main" val="249811554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21795"/>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03807964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89" cy="299051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7093157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3099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178543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391" cy="275148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5076429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41997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8123880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4"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6"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94793613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unter 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43F2A"/>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13932241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urnt Orang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419117812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gol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8"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19994379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9050579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Titl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86" y="1600"/>
            <a:ext cx="9149486" cy="6862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3124200" y="1066800"/>
            <a:ext cx="4191000" cy="3733800"/>
          </a:xfrm>
          <a:prstGeom prst="rect">
            <a:avLst/>
          </a:prstGeom>
        </p:spPr>
        <p:txBody>
          <a:bodyPr anchor="ctr">
            <a:noAutofit/>
          </a:bodyPr>
          <a:lstStyle>
            <a:lvl1pPr algn="ctr">
              <a:buNone/>
              <a:defRPr sz="19900" b="1">
                <a:solidFill>
                  <a:schemeClr val="bg1">
                    <a:lumMod val="85000"/>
                  </a:schemeClr>
                </a:solidFill>
                <a:latin typeface="+mj-lt"/>
              </a:defRPr>
            </a:lvl1pPr>
          </a:lstStyle>
          <a:p>
            <a:pPr lvl="0"/>
            <a:r>
              <a:rPr lang="en-US" dirty="0" smtClean="0"/>
              <a:t>1</a:t>
            </a:r>
            <a:endParaRPr lang="en-US" dirty="0"/>
          </a:p>
        </p:txBody>
      </p:sp>
      <p:sp>
        <p:nvSpPr>
          <p:cNvPr id="8" name="Text Placeholder 7"/>
          <p:cNvSpPr>
            <a:spLocks noGrp="1"/>
          </p:cNvSpPr>
          <p:nvPr>
            <p:ph type="body" sz="quarter" idx="11" hasCustomPrompt="1"/>
          </p:nvPr>
        </p:nvSpPr>
        <p:spPr>
          <a:xfrm>
            <a:off x="5181600" y="2743200"/>
            <a:ext cx="3962400" cy="838200"/>
          </a:xfrm>
          <a:prstGeom prst="rect">
            <a:avLst/>
          </a:prstGeom>
        </p:spPr>
        <p:txBody>
          <a:bodyPr>
            <a:noAutofit/>
          </a:bodyPr>
          <a:lstStyle>
            <a:lvl1pPr marL="0">
              <a:buNone/>
              <a:defRPr sz="4000" b="1" baseline="0"/>
            </a:lvl1pPr>
          </a:lstStyle>
          <a:p>
            <a:pPr lvl="0"/>
            <a:r>
              <a:rPr lang="en-US" dirty="0" smtClean="0"/>
              <a:t>Objective Title</a:t>
            </a:r>
            <a:endParaRPr lang="en-US" dirty="0"/>
          </a:p>
        </p:txBody>
      </p:sp>
    </p:spTree>
    <p:extLst>
      <p:ext uri="{BB962C8B-B14F-4D97-AF65-F5344CB8AC3E}">
        <p14:creationId xmlns:p14="http://schemas.microsoft.com/office/powerpoint/2010/main" val="128997048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5698544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urple Image">
    <p:spTree>
      <p:nvGrpSpPr>
        <p:cNvPr id="1" name=""/>
        <p:cNvGrpSpPr/>
        <p:nvPr/>
      </p:nvGrpSpPr>
      <p:grpSpPr>
        <a:xfrm>
          <a:off x="0" y="0"/>
          <a:ext cx="0" cy="0"/>
          <a:chOff x="0" y="0"/>
          <a:chExt cx="0" cy="0"/>
        </a:xfrm>
      </p:grpSpPr>
      <p:pic>
        <p:nvPicPr>
          <p:cNvPr id="2" name="Picture 1" descr="MainBack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319547261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6" name="Text Placeholder 5"/>
          <p:cNvSpPr>
            <a:spLocks noGrp="1"/>
          </p:cNvSpPr>
          <p:nvPr>
            <p:ph type="body" sz="quarter" idx="10" hasCustomPrompt="1"/>
          </p:nvPr>
        </p:nvSpPr>
        <p:spPr>
          <a:xfrm>
            <a:off x="2133600" y="2209800"/>
            <a:ext cx="4953000" cy="533400"/>
          </a:xfrm>
          <a:prstGeom prst="rect">
            <a:avLst/>
          </a:prstGeom>
        </p:spPr>
        <p:txBody>
          <a:bodyPr>
            <a:noAutofit/>
          </a:bodyPr>
          <a:lstStyle>
            <a:lvl1pPr marL="0" indent="0">
              <a:buNone/>
              <a:defRPr sz="2400" baseline="0">
                <a:solidFill>
                  <a:schemeClr val="accent4"/>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04913306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unter Green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004F39"/>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7246838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urnt Orang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89310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76183769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Gold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1"/>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rgbClr val="9C7D0D"/>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56113187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 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3"/>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73063005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tx2"/>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85019878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urple Quo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6" name="Text Placeholder 5"/>
          <p:cNvSpPr>
            <a:spLocks noGrp="1"/>
          </p:cNvSpPr>
          <p:nvPr>
            <p:ph type="body" sz="quarter" idx="10" hasCustomPrompt="1"/>
          </p:nvPr>
        </p:nvSpPr>
        <p:spPr>
          <a:xfrm>
            <a:off x="2133600" y="2213676"/>
            <a:ext cx="4953000" cy="533400"/>
          </a:xfrm>
          <a:prstGeom prst="rect">
            <a:avLst/>
          </a:prstGeom>
        </p:spPr>
        <p:txBody>
          <a:bodyPr anchor="t">
            <a:noAutofit/>
          </a:bodyPr>
          <a:lstStyle>
            <a:lvl1pPr marL="0" indent="0">
              <a:buNone/>
              <a:defRPr sz="2400" baseline="0">
                <a:solidFill>
                  <a:schemeClr val="accent5"/>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noAutofit/>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noAutofit/>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90229627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5E6E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8629594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pic>
        <p:nvPicPr>
          <p:cNvPr id="6" name="Picture 5" descr="chartpa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hart Placeholder 3"/>
          <p:cNvSpPr>
            <a:spLocks noGrp="1"/>
          </p:cNvSpPr>
          <p:nvPr>
            <p:ph type="chart" sz="quarter" idx="10" hasCustomPrompt="1"/>
          </p:nvPr>
        </p:nvSpPr>
        <p:spPr>
          <a:xfrm>
            <a:off x="1295400" y="1905000"/>
            <a:ext cx="6858000" cy="4038600"/>
          </a:xfrm>
          <a:prstGeom prst="rect">
            <a:avLst/>
          </a:prstGeom>
        </p:spPr>
        <p:txBody>
          <a:bodyPr/>
          <a:lstStyle>
            <a:lvl1pPr algn="ctr">
              <a:buNone/>
              <a:defRPr/>
            </a:lvl1pPr>
          </a:lstStyle>
          <a:p>
            <a:r>
              <a:rPr lang="en-US" dirty="0" smtClean="0"/>
              <a:t>Click to Insert Chart/Graph</a:t>
            </a:r>
            <a:endParaRPr lang="en-US" dirty="0"/>
          </a:p>
        </p:txBody>
      </p:sp>
      <p:sp>
        <p:nvSpPr>
          <p:cNvPr id="8" name="Text Placeholder 7"/>
          <p:cNvSpPr>
            <a:spLocks noGrp="1"/>
          </p:cNvSpPr>
          <p:nvPr>
            <p:ph type="body" sz="quarter" idx="11" hasCustomPrompt="1"/>
          </p:nvPr>
        </p:nvSpPr>
        <p:spPr>
          <a:xfrm>
            <a:off x="1752600" y="685800"/>
            <a:ext cx="5791200" cy="609600"/>
          </a:xfrm>
          <a:prstGeom prst="rect">
            <a:avLst/>
          </a:prstGeom>
        </p:spPr>
        <p:txBody>
          <a:bodyPr>
            <a:noAutofit/>
          </a:bodyPr>
          <a:lstStyle>
            <a:lvl1pPr marL="0" algn="ctr">
              <a:buNone/>
              <a:defRPr sz="3600" b="1" baseline="0">
                <a:solidFill>
                  <a:srgbClr val="000000"/>
                </a:solidFill>
                <a:effectLst>
                  <a:outerShdw blurRad="38100" dist="12700" dir="5400000" algn="ctr" rotWithShape="0">
                    <a:srgbClr val="000000">
                      <a:alpha val="24000"/>
                    </a:srgbClr>
                  </a:outerShdw>
                </a:effectLst>
              </a:defRPr>
            </a:lvl1pPr>
          </a:lstStyle>
          <a:p>
            <a:pPr lvl="0"/>
            <a:r>
              <a:rPr lang="en-US" dirty="0" smtClean="0"/>
              <a:t>Important data chart</a:t>
            </a:r>
            <a:endParaRPr lang="en-US" dirty="0"/>
          </a:p>
        </p:txBody>
      </p:sp>
    </p:spTree>
    <p:extLst>
      <p:ext uri="{BB962C8B-B14F-4D97-AF65-F5344CB8AC3E}">
        <p14:creationId xmlns:p14="http://schemas.microsoft.com/office/powerpoint/2010/main" val="179316726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78003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31291352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Extra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1F497D"/>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82903988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7543"/>
          </a:xfrm>
          <a:prstGeom prst="rect">
            <a:avLst/>
          </a:prstGeom>
        </p:spPr>
      </p:pic>
      <p:sp>
        <p:nvSpPr>
          <p:cNvPr id="8" name="Text Placeholder 11"/>
          <p:cNvSpPr>
            <a:spLocks noGrp="1"/>
          </p:cNvSpPr>
          <p:nvPr>
            <p:ph type="body" sz="quarter" idx="1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pPr lvl="0"/>
            <a:r>
              <a:rPr lang="en-US" smtClean="0">
                <a:latin typeface="+mn-lt"/>
                <a:cs typeface="Arial"/>
              </a:rPr>
              <a:t>Click to edit Master text styles</a:t>
            </a:r>
          </a:p>
          <a:p>
            <a:pPr lvl="1"/>
            <a:r>
              <a:rPr lang="en-US" smtClean="0">
                <a:latin typeface="+mn-lt"/>
                <a:cs typeface="Arial"/>
              </a:rPr>
              <a:t>Second level</a:t>
            </a:r>
          </a:p>
          <a:p>
            <a:pPr lvl="2"/>
            <a:r>
              <a:rPr lang="en-US" smtClean="0">
                <a:latin typeface="+mn-lt"/>
                <a:cs typeface="Arial"/>
              </a:rPr>
              <a:t>Third level</a:t>
            </a:r>
          </a:p>
          <a:p>
            <a:pPr lvl="3"/>
            <a:r>
              <a:rPr lang="en-US" smtClean="0">
                <a:latin typeface="+mn-lt"/>
                <a:cs typeface="Arial"/>
              </a:rPr>
              <a:t>Fourth level</a:t>
            </a:r>
          </a:p>
          <a:p>
            <a:pPr lvl="4"/>
            <a:r>
              <a:rPr lang="en-US" smtClean="0">
                <a:latin typeface="+mn-lt"/>
                <a:cs typeface="Arial"/>
              </a:rPr>
              <a:t>Fifth level</a:t>
            </a:r>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noAutofit/>
          </a:bodyPr>
          <a:lstStyle>
            <a:lvl1pPr marL="0" indent="0">
              <a:spcBef>
                <a:spcPts val="0"/>
              </a:spcBef>
              <a:buNone/>
              <a:defRPr sz="2400" baseline="0">
                <a:solidFill>
                  <a:srgbClr val="660066"/>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136253648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3"/>
          </a:xfrm>
          <a:prstGeom prst="rect">
            <a:avLst/>
          </a:prstGeom>
        </p:spPr>
      </p:pic>
      <p:sp>
        <p:nvSpPr>
          <p:cNvPr id="12"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6"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57571315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635079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u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5907424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urple Image Extra Conten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0"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37055313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13878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Slid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b="21443"/>
          <a:stretch/>
        </p:blipFill>
        <p:spPr>
          <a:xfrm>
            <a:off x="0" y="0"/>
            <a:ext cx="9143391" cy="5387474"/>
          </a:xfrm>
          <a:prstGeom prst="rect">
            <a:avLst/>
          </a:prstGeom>
        </p:spPr>
      </p:pic>
      <p:sp>
        <p:nvSpPr>
          <p:cNvPr id="6" name="Text Placeholder 5"/>
          <p:cNvSpPr>
            <a:spLocks noGrp="1"/>
          </p:cNvSpPr>
          <p:nvPr>
            <p:ph type="body" sz="quarter" idx="10" hasCustomPrompt="1"/>
          </p:nvPr>
        </p:nvSpPr>
        <p:spPr>
          <a:xfrm>
            <a:off x="2133600" y="2139245"/>
            <a:ext cx="4953000" cy="533400"/>
          </a:xfrm>
          <a:prstGeom prst="rect">
            <a:avLst/>
          </a:prstGeom>
        </p:spPr>
        <p:txBody>
          <a:bodyPr anchor="t">
            <a:noAutofit/>
          </a:bodyPr>
          <a:lstStyle>
            <a:lvl1pPr marL="0" indent="0">
              <a:buNone/>
              <a:defRPr sz="2400" baseline="0">
                <a:solidFill>
                  <a:schemeClr val="tx1"/>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p:nvPr>
        </p:nvSpPr>
        <p:spPr>
          <a:xfrm>
            <a:off x="2133600" y="2590800"/>
            <a:ext cx="4953000" cy="2209800"/>
          </a:xfrm>
          <a:prstGeom prst="rect">
            <a:avLst/>
          </a:prstGeom>
        </p:spPr>
        <p:txBody>
          <a:bodyPr/>
          <a:lstStyle>
            <a:lvl1pPr marL="0" indent="0">
              <a:spcBef>
                <a:spcPts val="0"/>
              </a:spcBef>
              <a:buNone/>
              <a:defRPr sz="2000">
                <a:latin typeface="+mn-lt"/>
              </a:defRPr>
            </a:lvl1pPr>
          </a:lstStyle>
          <a:p>
            <a:pPr lvl="0"/>
            <a:r>
              <a:rPr lang="en-US" smtClean="0"/>
              <a:t>Click to edit Master text styles</a:t>
            </a:r>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lstStyle>
            <a:lvl1pPr marL="0" indent="0">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348344325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95" y="26737"/>
            <a:ext cx="9143391"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666E6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16228499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unter 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1" cy="6857543"/>
          </a:xfrm>
          <a:prstGeom prst="rect">
            <a:avLst/>
          </a:prstGeom>
        </p:spPr>
      </p:pic>
      <p:sp>
        <p:nvSpPr>
          <p:cNvPr id="10"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Tree>
    <p:extLst>
      <p:ext uri="{BB962C8B-B14F-4D97-AF65-F5344CB8AC3E}">
        <p14:creationId xmlns:p14="http://schemas.microsoft.com/office/powerpoint/2010/main" val="16901181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07573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p:cNvSpPr/>
          <p:nvPr userDrawn="1"/>
        </p:nvSpPr>
        <p:spPr>
          <a:xfrm>
            <a:off x="0" y="0"/>
            <a:ext cx="9144000" cy="3077308"/>
          </a:xfrm>
          <a:prstGeom prst="rect">
            <a:avLst/>
          </a:prstGeom>
          <a:solidFill>
            <a:schemeClr val="bg1"/>
          </a:solidFill>
          <a:ln>
            <a:noFill/>
          </a:ln>
          <a:effectLst>
            <a:outerShdw blurRad="212725" dist="38100" dir="5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cstate="print"/>
          <a:srcRect l="42793" t="1" b="48430"/>
          <a:stretch/>
        </p:blipFill>
        <p:spPr>
          <a:xfrm>
            <a:off x="4267200" y="76200"/>
            <a:ext cx="4257431" cy="2698262"/>
          </a:xfrm>
          <a:prstGeom prst="rect">
            <a:avLst/>
          </a:prstGeom>
        </p:spPr>
      </p:pic>
      <p:pic>
        <p:nvPicPr>
          <p:cNvPr id="8" name="Picture 7" descr="Noel-Levitz_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0898" y="1676400"/>
            <a:ext cx="3562204" cy="829132"/>
          </a:xfrm>
          <a:prstGeom prst="rect">
            <a:avLst/>
          </a:prstGeom>
        </p:spPr>
      </p:pic>
      <p:sp>
        <p:nvSpPr>
          <p:cNvPr id="9" name="Rectangle 8"/>
          <p:cNvSpPr/>
          <p:nvPr userDrawn="1"/>
        </p:nvSpPr>
        <p:spPr>
          <a:xfrm>
            <a:off x="0" y="2917090"/>
            <a:ext cx="9144000" cy="76200"/>
          </a:xfrm>
          <a:prstGeom prst="rect">
            <a:avLst/>
          </a:prstGeom>
          <a:solidFill>
            <a:srgbClr val="E318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userDrawn="1"/>
        </p:nvCxnSpPr>
        <p:spPr>
          <a:xfrm>
            <a:off x="1981200" y="4771293"/>
            <a:ext cx="51816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2772507"/>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14"/>
          <p:cNvSpPr>
            <a:spLocks noGrp="1"/>
          </p:cNvSpPr>
          <p:nvPr>
            <p:ph type="body" sz="quarter" idx="10" hasCustomPrompt="1"/>
          </p:nvPr>
        </p:nvSpPr>
        <p:spPr>
          <a:xfrm>
            <a:off x="0" y="3962400"/>
            <a:ext cx="9144000" cy="838200"/>
          </a:xfrm>
          <a:prstGeom prst="rect">
            <a:avLst/>
          </a:prstGeom>
        </p:spPr>
        <p:txBody>
          <a:bodyPr anchor="ctr"/>
          <a:lstStyle>
            <a:lvl1pPr algn="ctr">
              <a:buNone/>
              <a:defRPr sz="4000" b="1" baseline="0">
                <a:solidFill>
                  <a:schemeClr val="accent1"/>
                </a:solidFill>
                <a:effectLst>
                  <a:outerShdw blurRad="38100" dist="12700" dir="5400000" algn="ctr" rotWithShape="0">
                    <a:srgbClr val="000000">
                      <a:alpha val="24000"/>
                    </a:srgbClr>
                  </a:outerShdw>
                </a:effectLst>
                <a:latin typeface="+mj-lt"/>
              </a:defRPr>
            </a:lvl1pPr>
          </a:lstStyle>
          <a:p>
            <a:pPr lvl="0"/>
            <a:r>
              <a:rPr lang="en-US" dirty="0" smtClean="0"/>
              <a:t>Title of Presentation</a:t>
            </a:r>
            <a:endParaRPr lang="en-US" dirty="0"/>
          </a:p>
        </p:txBody>
      </p:sp>
      <p:sp>
        <p:nvSpPr>
          <p:cNvPr id="17" name="Text Placeholder 16"/>
          <p:cNvSpPr>
            <a:spLocks noGrp="1"/>
          </p:cNvSpPr>
          <p:nvPr>
            <p:ph type="body" sz="quarter" idx="11" hasCustomPrompt="1"/>
          </p:nvPr>
        </p:nvSpPr>
        <p:spPr>
          <a:xfrm>
            <a:off x="0" y="5029200"/>
            <a:ext cx="9144000" cy="457200"/>
          </a:xfrm>
          <a:prstGeom prst="rect">
            <a:avLst/>
          </a:prstGeom>
        </p:spPr>
        <p:txBody>
          <a:bodyPr/>
          <a:lstStyle>
            <a:lvl1pPr algn="ctr">
              <a:buNone/>
              <a:defRPr sz="2000" baseline="0"/>
            </a:lvl1pPr>
          </a:lstStyle>
          <a:p>
            <a:pPr lvl="0"/>
            <a:r>
              <a:rPr lang="en-US" dirty="0" smtClean="0"/>
              <a:t>Presented by Jane John Doe</a:t>
            </a:r>
            <a:endParaRPr lang="en-US" dirty="0"/>
          </a:p>
        </p:txBody>
      </p:sp>
      <p:sp>
        <p:nvSpPr>
          <p:cNvPr id="18" name="Text Placeholder 16"/>
          <p:cNvSpPr>
            <a:spLocks noGrp="1"/>
          </p:cNvSpPr>
          <p:nvPr>
            <p:ph type="body" sz="quarter" idx="12" hasCustomPrompt="1"/>
          </p:nvPr>
        </p:nvSpPr>
        <p:spPr>
          <a:xfrm>
            <a:off x="0" y="5410200"/>
            <a:ext cx="9144000" cy="457200"/>
          </a:xfrm>
          <a:prstGeom prst="rect">
            <a:avLst/>
          </a:prstGeom>
        </p:spPr>
        <p:txBody>
          <a:bodyPr/>
          <a:lstStyle>
            <a:lvl1pPr algn="ctr">
              <a:buNone/>
              <a:defRPr sz="1700" i="1" baseline="0"/>
            </a:lvl1pPr>
          </a:lstStyle>
          <a:p>
            <a:pPr lvl="0"/>
            <a:r>
              <a:rPr lang="en-US" dirty="0" smtClean="0"/>
              <a:t>Senior Vice President</a:t>
            </a:r>
            <a:endParaRPr lang="en-US" dirty="0"/>
          </a:p>
        </p:txBody>
      </p:sp>
    </p:spTree>
    <p:extLst>
      <p:ext uri="{BB962C8B-B14F-4D97-AF65-F5344CB8AC3E}">
        <p14:creationId xmlns:p14="http://schemas.microsoft.com/office/powerpoint/2010/main" val="128757172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bjectives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8600"/>
            <a:ext cx="9144000" cy="6858000"/>
          </a:xfrm>
          <a:prstGeom prst="rect">
            <a:avLst/>
          </a:prstGeom>
        </p:spPr>
      </p:pic>
      <p:sp>
        <p:nvSpPr>
          <p:cNvPr id="5" name="Oval 4"/>
          <p:cNvSpPr/>
          <p:nvPr userDrawn="1"/>
        </p:nvSpPr>
        <p:spPr>
          <a:xfrm>
            <a:off x="457200" y="1752600"/>
            <a:ext cx="762000" cy="7620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userDrawn="1"/>
        </p:nvSpPr>
        <p:spPr>
          <a:xfrm>
            <a:off x="609600" y="1742831"/>
            <a:ext cx="457200" cy="707886"/>
          </a:xfrm>
          <a:prstGeom prst="rect">
            <a:avLst/>
          </a:prstGeom>
          <a:noFill/>
        </p:spPr>
        <p:txBody>
          <a:bodyPr wrap="square" rtlCol="0">
            <a:spAutoFit/>
          </a:bodyPr>
          <a:lstStyle/>
          <a:p>
            <a:r>
              <a:rPr lang="en-US" sz="4000" b="1" dirty="0" smtClean="0">
                <a:solidFill>
                  <a:prstClr val="black"/>
                </a:solidFill>
                <a:effectLst>
                  <a:outerShdw blurRad="38100" dist="12700" dir="5400000" algn="ctr" rotWithShape="0">
                    <a:prstClr val="black">
                      <a:lumMod val="50000"/>
                      <a:lumOff val="50000"/>
                      <a:alpha val="24000"/>
                    </a:prstClr>
                  </a:outerShdw>
                </a:effectLst>
                <a:cs typeface="Arial"/>
              </a:rPr>
              <a:t>1</a:t>
            </a:r>
            <a:endParaRPr lang="en-US" sz="4000" b="1" dirty="0" smtClean="0">
              <a:solidFill>
                <a:prstClr val="black"/>
              </a:solidFill>
              <a:cs typeface="Arial"/>
            </a:endParaRPr>
          </a:p>
        </p:txBody>
      </p:sp>
      <p:grpSp>
        <p:nvGrpSpPr>
          <p:cNvPr id="7" name="Group 6"/>
          <p:cNvGrpSpPr/>
          <p:nvPr userDrawn="1"/>
        </p:nvGrpSpPr>
        <p:grpSpPr>
          <a:xfrm>
            <a:off x="1327034" y="1981200"/>
            <a:ext cx="359135" cy="304800"/>
            <a:chOff x="4114801" y="3581400"/>
            <a:chExt cx="482947" cy="409880"/>
          </a:xfrm>
        </p:grpSpPr>
        <p:pic>
          <p:nvPicPr>
            <p:cNvPr id="8" name="Picture 7"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1" y="3581400"/>
              <a:ext cx="330548" cy="409880"/>
            </a:xfrm>
            <a:prstGeom prst="rect">
              <a:avLst/>
            </a:prstGeom>
          </p:spPr>
        </p:pic>
        <p:pic>
          <p:nvPicPr>
            <p:cNvPr id="9" name="Picture 8"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81400"/>
              <a:ext cx="330548" cy="409880"/>
            </a:xfrm>
            <a:prstGeom prst="rect">
              <a:avLst/>
            </a:prstGeom>
          </p:spPr>
        </p:pic>
      </p:grpSp>
      <p:grpSp>
        <p:nvGrpSpPr>
          <p:cNvPr id="10" name="Group 9"/>
          <p:cNvGrpSpPr/>
          <p:nvPr userDrawn="1"/>
        </p:nvGrpSpPr>
        <p:grpSpPr>
          <a:xfrm>
            <a:off x="1327034" y="3048000"/>
            <a:ext cx="359135" cy="304800"/>
            <a:chOff x="4114801" y="3581400"/>
            <a:chExt cx="482947" cy="409880"/>
          </a:xfrm>
        </p:grpSpPr>
        <p:pic>
          <p:nvPicPr>
            <p:cNvPr id="11" name="Picture 10"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1" y="3581400"/>
              <a:ext cx="330548" cy="409880"/>
            </a:xfrm>
            <a:prstGeom prst="rect">
              <a:avLst/>
            </a:prstGeom>
          </p:spPr>
        </p:pic>
        <p:pic>
          <p:nvPicPr>
            <p:cNvPr id="12" name="Picture 11"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81400"/>
              <a:ext cx="330548" cy="409880"/>
            </a:xfrm>
            <a:prstGeom prst="rect">
              <a:avLst/>
            </a:prstGeom>
          </p:spPr>
        </p:pic>
      </p:grpSp>
      <p:grpSp>
        <p:nvGrpSpPr>
          <p:cNvPr id="13" name="Group 12"/>
          <p:cNvGrpSpPr/>
          <p:nvPr userDrawn="1"/>
        </p:nvGrpSpPr>
        <p:grpSpPr>
          <a:xfrm>
            <a:off x="1327034" y="4114800"/>
            <a:ext cx="359135" cy="304800"/>
            <a:chOff x="4114801" y="3581400"/>
            <a:chExt cx="482947" cy="409880"/>
          </a:xfrm>
        </p:grpSpPr>
        <p:pic>
          <p:nvPicPr>
            <p:cNvPr id="14" name="Picture 13"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1" y="3581400"/>
              <a:ext cx="330548" cy="409880"/>
            </a:xfrm>
            <a:prstGeom prst="rect">
              <a:avLst/>
            </a:prstGeom>
          </p:spPr>
        </p:pic>
        <p:pic>
          <p:nvPicPr>
            <p:cNvPr id="15" name="Picture 14"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81400"/>
              <a:ext cx="330548" cy="409880"/>
            </a:xfrm>
            <a:prstGeom prst="rect">
              <a:avLst/>
            </a:prstGeom>
          </p:spPr>
        </p:pic>
      </p:grpSp>
      <p:grpSp>
        <p:nvGrpSpPr>
          <p:cNvPr id="16" name="Group 15"/>
          <p:cNvGrpSpPr/>
          <p:nvPr userDrawn="1"/>
        </p:nvGrpSpPr>
        <p:grpSpPr>
          <a:xfrm>
            <a:off x="1327034" y="5181600"/>
            <a:ext cx="359135" cy="304800"/>
            <a:chOff x="4114801" y="3581400"/>
            <a:chExt cx="482947" cy="409880"/>
          </a:xfrm>
        </p:grpSpPr>
        <p:pic>
          <p:nvPicPr>
            <p:cNvPr id="17" name="Picture 16"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1" y="3581400"/>
              <a:ext cx="330548" cy="409880"/>
            </a:xfrm>
            <a:prstGeom prst="rect">
              <a:avLst/>
            </a:prstGeom>
          </p:spPr>
        </p:pic>
        <p:pic>
          <p:nvPicPr>
            <p:cNvPr id="18" name="Picture 17" descr="arro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81400"/>
              <a:ext cx="330548" cy="409880"/>
            </a:xfrm>
            <a:prstGeom prst="rect">
              <a:avLst/>
            </a:prstGeom>
          </p:spPr>
        </p:pic>
      </p:grpSp>
      <p:sp>
        <p:nvSpPr>
          <p:cNvPr id="22" name="Oval 21"/>
          <p:cNvSpPr/>
          <p:nvPr userDrawn="1"/>
        </p:nvSpPr>
        <p:spPr>
          <a:xfrm>
            <a:off x="457200" y="2819400"/>
            <a:ext cx="762000" cy="7620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userDrawn="1"/>
        </p:nvSpPr>
        <p:spPr>
          <a:xfrm>
            <a:off x="609600" y="2809631"/>
            <a:ext cx="457200" cy="707886"/>
          </a:xfrm>
          <a:prstGeom prst="rect">
            <a:avLst/>
          </a:prstGeom>
          <a:noFill/>
        </p:spPr>
        <p:txBody>
          <a:bodyPr wrap="square" rtlCol="0">
            <a:spAutoFit/>
          </a:bodyPr>
          <a:lstStyle/>
          <a:p>
            <a:r>
              <a:rPr lang="en-US" sz="4000" b="1" dirty="0" smtClean="0">
                <a:solidFill>
                  <a:prstClr val="black"/>
                </a:solidFill>
                <a:effectLst>
                  <a:outerShdw blurRad="38100" dist="12700" dir="5400000" algn="ctr" rotWithShape="0">
                    <a:prstClr val="black">
                      <a:lumMod val="50000"/>
                      <a:lumOff val="50000"/>
                      <a:alpha val="24000"/>
                    </a:prstClr>
                  </a:outerShdw>
                </a:effectLst>
                <a:cs typeface="Arial"/>
              </a:rPr>
              <a:t>2</a:t>
            </a:r>
            <a:endParaRPr lang="en-US" sz="4000" b="1" dirty="0" smtClean="0">
              <a:solidFill>
                <a:prstClr val="black"/>
              </a:solidFill>
              <a:cs typeface="Arial"/>
            </a:endParaRPr>
          </a:p>
        </p:txBody>
      </p:sp>
      <p:sp>
        <p:nvSpPr>
          <p:cNvPr id="24" name="Oval 23"/>
          <p:cNvSpPr/>
          <p:nvPr userDrawn="1"/>
        </p:nvSpPr>
        <p:spPr>
          <a:xfrm>
            <a:off x="457200" y="3886200"/>
            <a:ext cx="762000" cy="7620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userDrawn="1"/>
        </p:nvSpPr>
        <p:spPr>
          <a:xfrm>
            <a:off x="609600" y="3876431"/>
            <a:ext cx="457200" cy="707886"/>
          </a:xfrm>
          <a:prstGeom prst="rect">
            <a:avLst/>
          </a:prstGeom>
          <a:noFill/>
        </p:spPr>
        <p:txBody>
          <a:bodyPr wrap="square" rtlCol="0">
            <a:spAutoFit/>
          </a:bodyPr>
          <a:lstStyle/>
          <a:p>
            <a:r>
              <a:rPr lang="en-US" sz="4000" b="1" dirty="0" smtClean="0">
                <a:solidFill>
                  <a:prstClr val="black"/>
                </a:solidFill>
                <a:effectLst>
                  <a:outerShdw blurRad="38100" dist="12700" dir="5400000" algn="ctr" rotWithShape="0">
                    <a:prstClr val="black">
                      <a:lumMod val="50000"/>
                      <a:lumOff val="50000"/>
                      <a:alpha val="24000"/>
                    </a:prstClr>
                  </a:outerShdw>
                </a:effectLst>
                <a:cs typeface="Arial"/>
              </a:rPr>
              <a:t>3</a:t>
            </a:r>
            <a:endParaRPr lang="en-US" sz="4000" b="1" dirty="0" smtClean="0">
              <a:solidFill>
                <a:prstClr val="black"/>
              </a:solidFill>
              <a:cs typeface="Arial"/>
            </a:endParaRPr>
          </a:p>
        </p:txBody>
      </p:sp>
      <p:sp>
        <p:nvSpPr>
          <p:cNvPr id="27" name="Oval 26"/>
          <p:cNvSpPr/>
          <p:nvPr userDrawn="1"/>
        </p:nvSpPr>
        <p:spPr>
          <a:xfrm>
            <a:off x="457200" y="4953000"/>
            <a:ext cx="762000" cy="7620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userDrawn="1"/>
        </p:nvSpPr>
        <p:spPr>
          <a:xfrm>
            <a:off x="599831" y="4953000"/>
            <a:ext cx="457200" cy="707886"/>
          </a:xfrm>
          <a:prstGeom prst="rect">
            <a:avLst/>
          </a:prstGeom>
          <a:noFill/>
        </p:spPr>
        <p:txBody>
          <a:bodyPr wrap="square" rtlCol="0">
            <a:spAutoFit/>
          </a:bodyPr>
          <a:lstStyle/>
          <a:p>
            <a:r>
              <a:rPr lang="en-US" sz="4000" b="1" dirty="0" smtClean="0">
                <a:solidFill>
                  <a:prstClr val="black"/>
                </a:solidFill>
                <a:effectLst>
                  <a:outerShdw blurRad="38100" dist="12700" dir="5400000" algn="ctr" rotWithShape="0">
                    <a:prstClr val="black">
                      <a:lumMod val="50000"/>
                      <a:lumOff val="50000"/>
                      <a:alpha val="24000"/>
                    </a:prstClr>
                  </a:outerShdw>
                </a:effectLst>
                <a:cs typeface="Arial"/>
              </a:rPr>
              <a:t>4</a:t>
            </a:r>
            <a:endParaRPr lang="en-US" sz="4000" b="1" dirty="0" smtClean="0">
              <a:solidFill>
                <a:prstClr val="black"/>
              </a:solidFill>
              <a:cs typeface="Arial"/>
            </a:endParaRPr>
          </a:p>
        </p:txBody>
      </p:sp>
      <p:sp>
        <p:nvSpPr>
          <p:cNvPr id="29" name="Text Placeholder 28"/>
          <p:cNvSpPr>
            <a:spLocks noGrp="1"/>
          </p:cNvSpPr>
          <p:nvPr>
            <p:ph type="body" sz="quarter" idx="10" hasCustomPrompt="1"/>
          </p:nvPr>
        </p:nvSpPr>
        <p:spPr>
          <a:xfrm>
            <a:off x="914400" y="609600"/>
            <a:ext cx="8229600" cy="685800"/>
          </a:xfrm>
          <a:prstGeom prst="rect">
            <a:avLst/>
          </a:prstGeom>
        </p:spPr>
        <p:txBody>
          <a:bodyPr/>
          <a:lstStyle>
            <a:lvl1pPr>
              <a:buNone/>
              <a:defRPr sz="3600" b="1">
                <a:solidFill>
                  <a:schemeClr val="accent1"/>
                </a:solidFill>
                <a:effectLst>
                  <a:outerShdw blurRad="38100" dist="12700" dir="5400000" algn="ctr" rotWithShape="0">
                    <a:srgbClr val="000000">
                      <a:alpha val="24000"/>
                    </a:srgbClr>
                  </a:outerShdw>
                </a:effectLst>
                <a:latin typeface="+mj-lt"/>
              </a:defRPr>
            </a:lvl1pPr>
          </a:lstStyle>
          <a:p>
            <a:pPr lvl="0"/>
            <a:r>
              <a:rPr lang="en-US" dirty="0" smtClean="0"/>
              <a:t>Today’s Objectives</a:t>
            </a:r>
            <a:endParaRPr lang="en-US" dirty="0"/>
          </a:p>
        </p:txBody>
      </p:sp>
      <p:sp>
        <p:nvSpPr>
          <p:cNvPr id="31" name="Text Placeholder 30"/>
          <p:cNvSpPr>
            <a:spLocks noGrp="1"/>
          </p:cNvSpPr>
          <p:nvPr>
            <p:ph type="body" sz="quarter" idx="11" hasCustomPrompt="1"/>
          </p:nvPr>
        </p:nvSpPr>
        <p:spPr>
          <a:xfrm>
            <a:off x="1905000" y="1905000"/>
            <a:ext cx="7239000" cy="457200"/>
          </a:xfrm>
          <a:prstGeom prst="rect">
            <a:avLst/>
          </a:prstGeom>
        </p:spPr>
        <p:txBody>
          <a:bodyPr/>
          <a:lstStyle>
            <a:lvl1pPr>
              <a:buNone/>
              <a:defRPr sz="2400" baseline="0">
                <a:effectLst>
                  <a:outerShdw blurRad="38100" dist="12700" dir="5400000" algn="tl" rotWithShape="0">
                    <a:prstClr val="black">
                      <a:alpha val="24000"/>
                    </a:prstClr>
                  </a:outerShdw>
                </a:effectLst>
              </a:defRPr>
            </a:lvl1pPr>
          </a:lstStyle>
          <a:p>
            <a:pPr lvl="0"/>
            <a:r>
              <a:rPr lang="en-US" dirty="0" smtClean="0"/>
              <a:t>Objective 1</a:t>
            </a:r>
            <a:endParaRPr lang="en-US" dirty="0"/>
          </a:p>
        </p:txBody>
      </p:sp>
      <p:sp>
        <p:nvSpPr>
          <p:cNvPr id="32" name="Text Placeholder 30"/>
          <p:cNvSpPr>
            <a:spLocks noGrp="1"/>
          </p:cNvSpPr>
          <p:nvPr>
            <p:ph type="body" sz="quarter" idx="12" hasCustomPrompt="1"/>
          </p:nvPr>
        </p:nvSpPr>
        <p:spPr>
          <a:xfrm>
            <a:off x="1905000" y="2971800"/>
            <a:ext cx="7239000" cy="457200"/>
          </a:xfrm>
          <a:prstGeom prst="rect">
            <a:avLst/>
          </a:prstGeom>
        </p:spPr>
        <p:txBody>
          <a:bodyPr/>
          <a:lstStyle>
            <a:lvl1pPr>
              <a:buNone/>
              <a:defRPr sz="2400" baseline="0">
                <a:effectLst>
                  <a:outerShdw blurRad="38100" dist="12700" dir="5400000" algn="tl" rotWithShape="0">
                    <a:prstClr val="black">
                      <a:alpha val="24000"/>
                    </a:prstClr>
                  </a:outerShdw>
                </a:effectLst>
              </a:defRPr>
            </a:lvl1pPr>
          </a:lstStyle>
          <a:p>
            <a:pPr lvl="0"/>
            <a:r>
              <a:rPr lang="en-US" dirty="0" smtClean="0"/>
              <a:t>Objective 2</a:t>
            </a:r>
            <a:endParaRPr lang="en-US" dirty="0"/>
          </a:p>
        </p:txBody>
      </p:sp>
      <p:sp>
        <p:nvSpPr>
          <p:cNvPr id="33" name="Text Placeholder 30"/>
          <p:cNvSpPr>
            <a:spLocks noGrp="1"/>
          </p:cNvSpPr>
          <p:nvPr>
            <p:ph type="body" sz="quarter" idx="13" hasCustomPrompt="1"/>
          </p:nvPr>
        </p:nvSpPr>
        <p:spPr>
          <a:xfrm>
            <a:off x="1905000" y="4038600"/>
            <a:ext cx="7239000" cy="457200"/>
          </a:xfrm>
          <a:prstGeom prst="rect">
            <a:avLst/>
          </a:prstGeom>
        </p:spPr>
        <p:txBody>
          <a:bodyPr/>
          <a:lstStyle>
            <a:lvl1pPr>
              <a:buNone/>
              <a:defRPr sz="2400" baseline="0">
                <a:effectLst>
                  <a:outerShdw blurRad="38100" dist="12700" dir="5400000" algn="tl" rotWithShape="0">
                    <a:prstClr val="black">
                      <a:alpha val="24000"/>
                    </a:prstClr>
                  </a:outerShdw>
                </a:effectLst>
              </a:defRPr>
            </a:lvl1pPr>
          </a:lstStyle>
          <a:p>
            <a:pPr lvl="0"/>
            <a:r>
              <a:rPr lang="en-US" dirty="0" smtClean="0"/>
              <a:t>Objective 3</a:t>
            </a:r>
            <a:endParaRPr lang="en-US" dirty="0"/>
          </a:p>
        </p:txBody>
      </p:sp>
      <p:sp>
        <p:nvSpPr>
          <p:cNvPr id="34" name="Text Placeholder 30"/>
          <p:cNvSpPr>
            <a:spLocks noGrp="1"/>
          </p:cNvSpPr>
          <p:nvPr>
            <p:ph type="body" sz="quarter" idx="14" hasCustomPrompt="1"/>
          </p:nvPr>
        </p:nvSpPr>
        <p:spPr>
          <a:xfrm>
            <a:off x="1905000" y="5105400"/>
            <a:ext cx="7239000" cy="457200"/>
          </a:xfrm>
          <a:prstGeom prst="rect">
            <a:avLst/>
          </a:prstGeom>
        </p:spPr>
        <p:txBody>
          <a:bodyPr/>
          <a:lstStyle>
            <a:lvl1pPr>
              <a:buNone/>
              <a:defRPr sz="2400" baseline="0">
                <a:effectLst>
                  <a:outerShdw blurRad="38100" dist="12700" dir="5400000" algn="tl" rotWithShape="0">
                    <a:prstClr val="black">
                      <a:alpha val="24000"/>
                    </a:prstClr>
                  </a:outerShdw>
                </a:effectLst>
              </a:defRPr>
            </a:lvl1pPr>
          </a:lstStyle>
          <a:p>
            <a:pPr lvl="0"/>
            <a:r>
              <a:rPr lang="en-US" dirty="0" smtClean="0"/>
              <a:t>Objective 4</a:t>
            </a:r>
            <a:endParaRPr lang="en-US" dirty="0"/>
          </a:p>
        </p:txBody>
      </p:sp>
    </p:spTree>
    <p:extLst>
      <p:ext uri="{BB962C8B-B14F-4D97-AF65-F5344CB8AC3E}">
        <p14:creationId xmlns:p14="http://schemas.microsoft.com/office/powerpoint/2010/main" val="41425533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ives Titl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486" y="1600"/>
            <a:ext cx="9149486" cy="6862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3124200" y="1066800"/>
            <a:ext cx="4191000" cy="3733800"/>
          </a:xfrm>
          <a:prstGeom prst="rect">
            <a:avLst/>
          </a:prstGeom>
        </p:spPr>
        <p:txBody>
          <a:bodyPr anchor="ctr"/>
          <a:lstStyle>
            <a:lvl1pPr algn="ctr">
              <a:buNone/>
              <a:defRPr sz="19900" b="1">
                <a:solidFill>
                  <a:schemeClr val="accent3">
                    <a:lumMod val="20000"/>
                    <a:lumOff val="80000"/>
                  </a:schemeClr>
                </a:solidFill>
                <a:latin typeface="+mj-lt"/>
              </a:defRPr>
            </a:lvl1pPr>
          </a:lstStyle>
          <a:p>
            <a:pPr lvl="0"/>
            <a:r>
              <a:rPr lang="en-US" dirty="0" smtClean="0"/>
              <a:t>1</a:t>
            </a:r>
            <a:endParaRPr lang="en-US" dirty="0"/>
          </a:p>
        </p:txBody>
      </p:sp>
      <p:sp>
        <p:nvSpPr>
          <p:cNvPr id="8" name="Text Placeholder 7"/>
          <p:cNvSpPr>
            <a:spLocks noGrp="1"/>
          </p:cNvSpPr>
          <p:nvPr>
            <p:ph type="body" sz="quarter" idx="11" hasCustomPrompt="1"/>
          </p:nvPr>
        </p:nvSpPr>
        <p:spPr>
          <a:xfrm>
            <a:off x="5181600" y="2743200"/>
            <a:ext cx="3962400" cy="838200"/>
          </a:xfrm>
          <a:prstGeom prst="rect">
            <a:avLst/>
          </a:prstGeom>
        </p:spPr>
        <p:txBody>
          <a:bodyPr/>
          <a:lstStyle>
            <a:lvl1pPr>
              <a:buNone/>
              <a:defRPr sz="4000" b="1" baseline="0"/>
            </a:lvl1pPr>
          </a:lstStyle>
          <a:p>
            <a:pPr lvl="0"/>
            <a:r>
              <a:rPr lang="en-US" dirty="0" smtClean="0"/>
              <a:t>Objective Title</a:t>
            </a:r>
            <a:endParaRPr lang="en-US" dirty="0"/>
          </a:p>
        </p:txBody>
      </p:sp>
    </p:spTree>
    <p:extLst>
      <p:ext uri="{BB962C8B-B14F-4D97-AF65-F5344CB8AC3E}">
        <p14:creationId xmlns:p14="http://schemas.microsoft.com/office/powerpoint/2010/main" val="8488916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 y="335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sz="quarter" idx="10"/>
          </p:nvPr>
        </p:nvSpPr>
        <p:spPr>
          <a:xfrm>
            <a:off x="762000" y="2133600"/>
            <a:ext cx="3352800" cy="3048000"/>
          </a:xfrm>
          <a:prstGeom prst="rect">
            <a:avLst/>
          </a:prstGeom>
        </p:spPr>
        <p:txBody>
          <a:bodyPr/>
          <a:lstStyle/>
          <a:p>
            <a:r>
              <a:rPr lang="en-US" smtClean="0"/>
              <a:t>Click icon to add picture</a:t>
            </a:r>
            <a:endParaRPr lang="en-US"/>
          </a:p>
        </p:txBody>
      </p:sp>
      <p:sp>
        <p:nvSpPr>
          <p:cNvPr id="5" name="Text Placeholder 4"/>
          <p:cNvSpPr>
            <a:spLocks noGrp="1"/>
          </p:cNvSpPr>
          <p:nvPr>
            <p:ph type="body" sz="quarter" idx="11" hasCustomPrompt="1"/>
          </p:nvPr>
        </p:nvSpPr>
        <p:spPr>
          <a:xfrm>
            <a:off x="4724400" y="2133600"/>
            <a:ext cx="3810000" cy="3048000"/>
          </a:xfrm>
          <a:prstGeom prst="rect">
            <a:avLst/>
          </a:prstGeom>
        </p:spPr>
        <p:txBody>
          <a:bodyPr/>
          <a:lstStyle>
            <a:lvl1pPr marL="0" indent="0">
              <a:buNone/>
              <a:defRPr baseline="0"/>
            </a:lvl1pPr>
          </a:lstStyle>
          <a:p>
            <a:pPr lvl="0"/>
            <a:r>
              <a:rPr lang="en-US" dirty="0" smtClean="0"/>
              <a:t>Sub-level slide text</a:t>
            </a:r>
            <a:endParaRPr lang="en-US" dirty="0"/>
          </a:p>
        </p:txBody>
      </p:sp>
    </p:spTree>
    <p:extLst>
      <p:ext uri="{BB962C8B-B14F-4D97-AF65-F5344CB8AC3E}">
        <p14:creationId xmlns:p14="http://schemas.microsoft.com/office/powerpoint/2010/main" val="65849003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a:lstStyle>
            <a:lvl1pPr>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Just having the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Tree>
    <p:extLst>
      <p:ext uri="{BB962C8B-B14F-4D97-AF65-F5344CB8AC3E}">
        <p14:creationId xmlns:p14="http://schemas.microsoft.com/office/powerpoint/2010/main" val="146066374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
        <p:nvSpPr>
          <p:cNvPr id="5" name="Text Placeholder 4"/>
          <p:cNvSpPr>
            <a:spLocks noGrp="1"/>
          </p:cNvSpPr>
          <p:nvPr>
            <p:ph type="body" sz="quarter" idx="10" hasCustomPrompt="1"/>
          </p:nvPr>
        </p:nvSpPr>
        <p:spPr>
          <a:xfrm>
            <a:off x="5943600" y="3505200"/>
            <a:ext cx="3810000" cy="990600"/>
          </a:xfrm>
          <a:prstGeom prst="rect">
            <a:avLst/>
          </a:prstGeom>
        </p:spPr>
        <p:txBody>
          <a:bodyPr/>
          <a:lstStyle>
            <a:lvl1pPr marL="0" indent="0">
              <a:spcBef>
                <a:spcPts val="0"/>
              </a:spcBef>
              <a:buNone/>
              <a:defRPr sz="2800" baseline="0">
                <a:solidFill>
                  <a:schemeClr val="accent1"/>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
        <p:nvSpPr>
          <p:cNvPr id="9" name="Picture Placeholder 8"/>
          <p:cNvSpPr>
            <a:spLocks noGrp="1"/>
          </p:cNvSpPr>
          <p:nvPr>
            <p:ph type="pic" sz="quarter" idx="11" hasCustomPrompt="1"/>
          </p:nvPr>
        </p:nvSpPr>
        <p:spPr>
          <a:xfrm>
            <a:off x="1828495" y="3505200"/>
            <a:ext cx="5486400" cy="4419600"/>
          </a:xfrm>
          <a:prstGeom prst="rect">
            <a:avLst/>
          </a:prstGeom>
          <a:ln>
            <a:solidFill>
              <a:schemeClr val="accent4"/>
            </a:solidFill>
          </a:ln>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a:lstStyle>
            <a:lvl1pPr>
              <a:buNone/>
              <a:defRPr sz="3600" b="1" baseline="0">
                <a:solidFill>
                  <a:schemeClr val="accent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263487920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Tree>
    <p:extLst>
      <p:ext uri="{BB962C8B-B14F-4D97-AF65-F5344CB8AC3E}">
        <p14:creationId xmlns:p14="http://schemas.microsoft.com/office/powerpoint/2010/main" val="251978117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pic>
        <p:nvPicPr>
          <p:cNvPr id="6" name="Picture 5" descr="chartpag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hart Placeholder 3"/>
          <p:cNvSpPr>
            <a:spLocks noGrp="1"/>
          </p:cNvSpPr>
          <p:nvPr>
            <p:ph type="chart" sz="quarter" idx="10" hasCustomPrompt="1"/>
          </p:nvPr>
        </p:nvSpPr>
        <p:spPr>
          <a:xfrm>
            <a:off x="1295400" y="1905000"/>
            <a:ext cx="6858000" cy="4038600"/>
          </a:xfrm>
          <a:prstGeom prst="rect">
            <a:avLst/>
          </a:prstGeom>
        </p:spPr>
        <p:txBody>
          <a:bodyPr/>
          <a:lstStyle>
            <a:lvl1pPr algn="ctr">
              <a:buNone/>
              <a:defRPr/>
            </a:lvl1pPr>
          </a:lstStyle>
          <a:p>
            <a:r>
              <a:rPr lang="en-US" dirty="0" smtClean="0"/>
              <a:t>Click to Insert Chart/Graph</a:t>
            </a:r>
            <a:endParaRPr lang="en-US" dirty="0"/>
          </a:p>
        </p:txBody>
      </p:sp>
      <p:sp>
        <p:nvSpPr>
          <p:cNvPr id="8" name="Text Placeholder 7"/>
          <p:cNvSpPr>
            <a:spLocks noGrp="1"/>
          </p:cNvSpPr>
          <p:nvPr>
            <p:ph type="body" sz="quarter" idx="11" hasCustomPrompt="1"/>
          </p:nvPr>
        </p:nvSpPr>
        <p:spPr>
          <a:xfrm>
            <a:off x="1752600" y="685800"/>
            <a:ext cx="5791200" cy="609600"/>
          </a:xfrm>
          <a:prstGeom prst="rect">
            <a:avLst/>
          </a:prstGeom>
        </p:spPr>
        <p:txBody>
          <a:bodyPr/>
          <a:lstStyle>
            <a:lvl1pPr algn="ctr">
              <a:buNone/>
              <a:defRPr sz="3600" b="1" baseline="0">
                <a:solidFill>
                  <a:schemeClr val="accent1"/>
                </a:solidFill>
                <a:effectLst>
                  <a:outerShdw blurRad="38100" dist="12700" dir="5400000" algn="ctr" rotWithShape="0">
                    <a:srgbClr val="000000">
                      <a:alpha val="24000"/>
                    </a:srgbClr>
                  </a:outerShdw>
                </a:effectLst>
              </a:defRPr>
            </a:lvl1pPr>
          </a:lstStyle>
          <a:p>
            <a:pPr lvl="0"/>
            <a:r>
              <a:rPr lang="en-US" dirty="0" smtClean="0"/>
              <a:t>Important data chart</a:t>
            </a:r>
            <a:endParaRPr lang="en-US" dirty="0"/>
          </a:p>
        </p:txBody>
      </p:sp>
      <p:sp>
        <p:nvSpPr>
          <p:cNvPr id="3" name="Text Placeholder 2"/>
          <p:cNvSpPr>
            <a:spLocks noGrp="1"/>
          </p:cNvSpPr>
          <p:nvPr>
            <p:ph type="body" sz="quarter" idx="12" hasCustomPrompt="1"/>
          </p:nvPr>
        </p:nvSpPr>
        <p:spPr>
          <a:xfrm>
            <a:off x="5181600" y="6400800"/>
            <a:ext cx="3810000" cy="381000"/>
          </a:xfrm>
          <a:prstGeom prst="rect">
            <a:avLst/>
          </a:prstGeom>
        </p:spPr>
        <p:txBody>
          <a:bodyPr/>
          <a:lstStyle>
            <a:lvl1pPr marL="0" indent="0">
              <a:buNone/>
              <a:defRPr sz="800" baseline="0">
                <a:latin typeface="+mj-lt"/>
              </a:defRPr>
            </a:lvl1pPr>
            <a:lvl2pPr>
              <a:defRPr sz="800">
                <a:latin typeface="+mj-lt"/>
              </a:defRPr>
            </a:lvl2pPr>
            <a:lvl3pPr>
              <a:defRPr sz="800">
                <a:latin typeface="+mj-lt"/>
              </a:defRPr>
            </a:lvl3pPr>
            <a:lvl4pPr>
              <a:defRPr sz="800">
                <a:latin typeface="+mj-lt"/>
              </a:defRPr>
            </a:lvl4pPr>
            <a:lvl5pPr>
              <a:defRPr sz="800">
                <a:latin typeface="+mj-lt"/>
              </a:defRPr>
            </a:lvl5pPr>
          </a:lstStyle>
          <a:p>
            <a:pPr lvl="0"/>
            <a:r>
              <a:rPr lang="en-US" dirty="0" smtClean="0"/>
              <a:t>Insert copyright information here</a:t>
            </a:r>
            <a:endParaRPr lang="en-US" dirty="0"/>
          </a:p>
        </p:txBody>
      </p:sp>
    </p:spTree>
    <p:extLst>
      <p:ext uri="{BB962C8B-B14F-4D97-AF65-F5344CB8AC3E}">
        <p14:creationId xmlns:p14="http://schemas.microsoft.com/office/powerpoint/2010/main" val="336873908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ap of United States">
    <p:spTree>
      <p:nvGrpSpPr>
        <p:cNvPr id="1" name=""/>
        <p:cNvGrpSpPr/>
        <p:nvPr/>
      </p:nvGrpSpPr>
      <p:grpSpPr>
        <a:xfrm>
          <a:off x="0" y="0"/>
          <a:ext cx="0" cy="0"/>
          <a:chOff x="0" y="0"/>
          <a:chExt cx="0" cy="0"/>
        </a:xfrm>
      </p:grpSpPr>
      <p:pic>
        <p:nvPicPr>
          <p:cNvPr id="52" name="Picture 51" descr="MainBack4sm.png"/>
          <p:cNvPicPr>
            <a:picLocks noChangeAspect="1"/>
          </p:cNvPicPr>
          <p:nvPr userDrawn="1"/>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
        <p:nvSpPr>
          <p:cNvPr id="24" name="Oval 23"/>
          <p:cNvSpPr/>
          <p:nvPr userDrawn="1"/>
        </p:nvSpPr>
        <p:spPr>
          <a:xfrm>
            <a:off x="228600" y="1981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228600" y="2743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228600" y="3505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userDrawn="1"/>
        </p:nvSpPr>
        <p:spPr>
          <a:xfrm>
            <a:off x="228600" y="4267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userDrawn="1"/>
        </p:nvSpPr>
        <p:spPr>
          <a:xfrm>
            <a:off x="228600" y="5029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userDrawn="1"/>
        </p:nvSpPr>
        <p:spPr>
          <a:xfrm>
            <a:off x="228600" y="5791200"/>
            <a:ext cx="533400" cy="533400"/>
          </a:xfrm>
          <a:prstGeom prst="ellipse">
            <a:avLst/>
          </a:prstGeom>
          <a:gradFill>
            <a:gsLst>
              <a:gs pos="0">
                <a:schemeClr val="bg1">
                  <a:lumMod val="85000"/>
                </a:schemeClr>
              </a:gs>
              <a:gs pos="80000">
                <a:schemeClr val="bg1">
                  <a:lumMod val="95000"/>
                </a:schemeClr>
              </a:gs>
              <a:gs pos="100000">
                <a:schemeClr val="bg1"/>
              </a:gs>
            </a:gsLst>
          </a:gra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54" name="Straight Connector 53"/>
          <p:cNvCxnSpPr/>
          <p:nvPr userDrawn="1"/>
        </p:nvCxnSpPr>
        <p:spPr>
          <a:xfrm flipV="1">
            <a:off x="4572000" y="1981200"/>
            <a:ext cx="0" cy="434340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56" name="Text Placeholder 15"/>
          <p:cNvSpPr>
            <a:spLocks noGrp="1"/>
          </p:cNvSpPr>
          <p:nvPr>
            <p:ph type="body" sz="quarter" idx="18" hasCustomPrompt="1"/>
          </p:nvPr>
        </p:nvSpPr>
        <p:spPr>
          <a:xfrm>
            <a:off x="685800" y="381000"/>
            <a:ext cx="8458200" cy="685800"/>
          </a:xfrm>
          <a:prstGeom prst="rect">
            <a:avLst/>
          </a:prstGeom>
        </p:spPr>
        <p:txBody>
          <a:bodyPr/>
          <a:lstStyle>
            <a:lvl1pPr>
              <a:buNone/>
              <a:defRPr sz="3600" b="1" baseline="0">
                <a:solidFill>
                  <a:schemeClr val="accent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25" name="Text Placeholder 30"/>
          <p:cNvSpPr>
            <a:spLocks noGrp="1"/>
          </p:cNvSpPr>
          <p:nvPr>
            <p:ph type="body" sz="quarter" idx="11" hasCustomPrompt="1"/>
          </p:nvPr>
        </p:nvSpPr>
        <p:spPr>
          <a:xfrm>
            <a:off x="990600" y="1981200"/>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1</a:t>
            </a:r>
            <a:endParaRPr lang="en-US" dirty="0"/>
          </a:p>
        </p:txBody>
      </p:sp>
      <p:sp>
        <p:nvSpPr>
          <p:cNvPr id="31" name="TextBox 30"/>
          <p:cNvSpPr txBox="1"/>
          <p:nvPr userDrawn="1"/>
        </p:nvSpPr>
        <p:spPr>
          <a:xfrm>
            <a:off x="228600" y="2743200"/>
            <a:ext cx="5334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2</a:t>
            </a:r>
            <a:endParaRPr lang="en-US" sz="2600" b="1" dirty="0" smtClean="0">
              <a:solidFill>
                <a:prstClr val="black"/>
              </a:solidFill>
              <a:cs typeface="Arial"/>
            </a:endParaRPr>
          </a:p>
        </p:txBody>
      </p:sp>
      <p:sp>
        <p:nvSpPr>
          <p:cNvPr id="33" name="TextBox 32"/>
          <p:cNvSpPr txBox="1"/>
          <p:nvPr userDrawn="1"/>
        </p:nvSpPr>
        <p:spPr>
          <a:xfrm>
            <a:off x="304800" y="3505200"/>
            <a:ext cx="3810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3</a:t>
            </a:r>
            <a:endParaRPr lang="en-US" sz="2600" b="1" dirty="0" smtClean="0">
              <a:solidFill>
                <a:prstClr val="black"/>
              </a:solidFill>
              <a:cs typeface="Arial"/>
            </a:endParaRPr>
          </a:p>
        </p:txBody>
      </p:sp>
      <p:sp>
        <p:nvSpPr>
          <p:cNvPr id="35" name="TextBox 34"/>
          <p:cNvSpPr txBox="1"/>
          <p:nvPr userDrawn="1"/>
        </p:nvSpPr>
        <p:spPr>
          <a:xfrm>
            <a:off x="228600" y="4267200"/>
            <a:ext cx="5334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4</a:t>
            </a:r>
            <a:endParaRPr lang="en-US" sz="2600" b="1" dirty="0" smtClean="0">
              <a:solidFill>
                <a:prstClr val="black"/>
              </a:solidFill>
              <a:cs typeface="Arial"/>
            </a:endParaRPr>
          </a:p>
        </p:txBody>
      </p:sp>
      <p:sp>
        <p:nvSpPr>
          <p:cNvPr id="37" name="TextBox 36"/>
          <p:cNvSpPr txBox="1"/>
          <p:nvPr userDrawn="1"/>
        </p:nvSpPr>
        <p:spPr>
          <a:xfrm>
            <a:off x="228600" y="5029200"/>
            <a:ext cx="5334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5</a:t>
            </a:r>
            <a:endParaRPr lang="en-US" sz="2600" b="1" dirty="0" smtClean="0">
              <a:solidFill>
                <a:prstClr val="black"/>
              </a:solidFill>
              <a:cs typeface="Arial"/>
            </a:endParaRPr>
          </a:p>
        </p:txBody>
      </p:sp>
      <p:sp>
        <p:nvSpPr>
          <p:cNvPr id="38" name="Text Placeholder 30"/>
          <p:cNvSpPr>
            <a:spLocks noGrp="1"/>
          </p:cNvSpPr>
          <p:nvPr>
            <p:ph type="body" sz="quarter" idx="12" hasCustomPrompt="1"/>
          </p:nvPr>
        </p:nvSpPr>
        <p:spPr>
          <a:xfrm>
            <a:off x="990600" y="2743200"/>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2</a:t>
            </a:r>
            <a:endParaRPr lang="en-US" dirty="0"/>
          </a:p>
        </p:txBody>
      </p:sp>
      <p:sp>
        <p:nvSpPr>
          <p:cNvPr id="39" name="Text Placeholder 30"/>
          <p:cNvSpPr>
            <a:spLocks noGrp="1"/>
          </p:cNvSpPr>
          <p:nvPr>
            <p:ph type="body" sz="quarter" idx="13" hasCustomPrompt="1"/>
          </p:nvPr>
        </p:nvSpPr>
        <p:spPr>
          <a:xfrm>
            <a:off x="990600" y="3505200"/>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3</a:t>
            </a:r>
            <a:endParaRPr lang="en-US" dirty="0"/>
          </a:p>
        </p:txBody>
      </p:sp>
      <p:sp>
        <p:nvSpPr>
          <p:cNvPr id="40" name="Text Placeholder 30"/>
          <p:cNvSpPr>
            <a:spLocks noGrp="1"/>
          </p:cNvSpPr>
          <p:nvPr>
            <p:ph type="body" sz="quarter" idx="14" hasCustomPrompt="1"/>
          </p:nvPr>
        </p:nvSpPr>
        <p:spPr>
          <a:xfrm>
            <a:off x="990600" y="4267200"/>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4</a:t>
            </a:r>
            <a:endParaRPr lang="en-US" dirty="0"/>
          </a:p>
        </p:txBody>
      </p:sp>
      <p:sp>
        <p:nvSpPr>
          <p:cNvPr id="41" name="Text Placeholder 30"/>
          <p:cNvSpPr>
            <a:spLocks noGrp="1"/>
          </p:cNvSpPr>
          <p:nvPr>
            <p:ph type="body" sz="quarter" idx="15" hasCustomPrompt="1"/>
          </p:nvPr>
        </p:nvSpPr>
        <p:spPr>
          <a:xfrm>
            <a:off x="990600" y="5029200"/>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5</a:t>
            </a:r>
            <a:endParaRPr lang="en-US" dirty="0"/>
          </a:p>
        </p:txBody>
      </p:sp>
      <p:sp>
        <p:nvSpPr>
          <p:cNvPr id="44" name="TextBox 43"/>
          <p:cNvSpPr txBox="1"/>
          <p:nvPr userDrawn="1"/>
        </p:nvSpPr>
        <p:spPr>
          <a:xfrm>
            <a:off x="228600" y="5783931"/>
            <a:ext cx="5334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6</a:t>
            </a:r>
            <a:endParaRPr lang="en-US" sz="2600" b="1" dirty="0" smtClean="0">
              <a:solidFill>
                <a:prstClr val="black"/>
              </a:solidFill>
              <a:cs typeface="Arial"/>
            </a:endParaRPr>
          </a:p>
        </p:txBody>
      </p:sp>
      <p:sp>
        <p:nvSpPr>
          <p:cNvPr id="45" name="Text Placeholder 30"/>
          <p:cNvSpPr>
            <a:spLocks noGrp="1"/>
          </p:cNvSpPr>
          <p:nvPr>
            <p:ph type="body" sz="quarter" idx="16" hasCustomPrompt="1"/>
          </p:nvPr>
        </p:nvSpPr>
        <p:spPr>
          <a:xfrm>
            <a:off x="990600" y="5783931"/>
            <a:ext cx="3276600" cy="533400"/>
          </a:xfrm>
          <a:prstGeom prst="rect">
            <a:avLst/>
          </a:prstGeom>
        </p:spPr>
        <p:txBody>
          <a:bodyPr/>
          <a:lstStyle>
            <a:lvl1pPr>
              <a:buNone/>
              <a:defRPr sz="1400" baseline="0">
                <a:effectLst>
                  <a:outerShdw blurRad="38100" dist="12700" dir="5400000" algn="tl" rotWithShape="0">
                    <a:prstClr val="black">
                      <a:alpha val="24000"/>
                    </a:prstClr>
                  </a:outerShdw>
                </a:effectLst>
              </a:defRPr>
            </a:lvl1pPr>
          </a:lstStyle>
          <a:p>
            <a:pPr lvl="0"/>
            <a:r>
              <a:rPr lang="en-US" dirty="0" smtClean="0"/>
              <a:t>Content 6</a:t>
            </a:r>
            <a:endParaRPr lang="en-US" dirty="0"/>
          </a:p>
        </p:txBody>
      </p:sp>
      <p:pic>
        <p:nvPicPr>
          <p:cNvPr id="58" name="Picture 57" descr="blue_united states.png"/>
          <p:cNvPicPr>
            <a:picLocks noChangeAspect="1"/>
          </p:cNvPicPr>
          <p:nvPr userDrawn="1"/>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572000" y="2971800"/>
            <a:ext cx="4600026" cy="2628586"/>
          </a:xfrm>
          <a:prstGeom prst="rect">
            <a:avLst/>
          </a:prstGeom>
        </p:spPr>
      </p:pic>
      <p:sp>
        <p:nvSpPr>
          <p:cNvPr id="6" name="TextBox 5"/>
          <p:cNvSpPr txBox="1"/>
          <p:nvPr userDrawn="1"/>
        </p:nvSpPr>
        <p:spPr>
          <a:xfrm>
            <a:off x="228600" y="1981200"/>
            <a:ext cx="533400" cy="492443"/>
          </a:xfrm>
          <a:prstGeom prst="rect">
            <a:avLst/>
          </a:prstGeom>
          <a:noFill/>
        </p:spPr>
        <p:txBody>
          <a:bodyPr wrap="square" rtlCol="0">
            <a:spAutoFit/>
          </a:bodyPr>
          <a:lstStyle/>
          <a:p>
            <a:pPr algn="ctr"/>
            <a:r>
              <a:rPr lang="en-US" sz="2600" b="1" dirty="0" smtClean="0">
                <a:solidFill>
                  <a:prstClr val="black"/>
                </a:solidFill>
                <a:effectLst>
                  <a:outerShdw blurRad="38100" dist="12700" dir="5400000" algn="ctr" rotWithShape="0">
                    <a:prstClr val="black">
                      <a:lumMod val="50000"/>
                      <a:lumOff val="50000"/>
                      <a:alpha val="24000"/>
                    </a:prstClr>
                  </a:outerShdw>
                </a:effectLst>
                <a:cs typeface="Arial"/>
              </a:rPr>
              <a:t>1</a:t>
            </a:r>
            <a:endParaRPr lang="en-US" sz="2600" b="1" dirty="0" smtClean="0">
              <a:solidFill>
                <a:prstClr val="black"/>
              </a:solidFill>
              <a:cs typeface="Arial"/>
            </a:endParaRPr>
          </a:p>
        </p:txBody>
      </p:sp>
      <p:sp>
        <p:nvSpPr>
          <p:cNvPr id="34" name="Text Placeholder 15"/>
          <p:cNvSpPr>
            <a:spLocks noGrp="1"/>
          </p:cNvSpPr>
          <p:nvPr>
            <p:ph type="body" sz="quarter" idx="19" hasCustomPrompt="1"/>
          </p:nvPr>
        </p:nvSpPr>
        <p:spPr>
          <a:xfrm>
            <a:off x="4648200" y="2514600"/>
            <a:ext cx="4495800" cy="381000"/>
          </a:xfrm>
          <a:prstGeom prst="rect">
            <a:avLst/>
          </a:prstGeom>
        </p:spPr>
        <p:txBody>
          <a:bodyPr/>
          <a:lstStyle>
            <a:lvl1pPr algn="ctr">
              <a:buNone/>
              <a:defRPr sz="1800" b="0" baseline="0">
                <a:solidFill>
                  <a:schemeClr val="accent1"/>
                </a:solidFill>
                <a:effectLst>
                  <a:outerShdw blurRad="38100" dist="12700" dir="5400000" algn="ctr" rotWithShape="0">
                    <a:srgbClr val="000000">
                      <a:alpha val="24000"/>
                    </a:srgbClr>
                  </a:outerShdw>
                </a:effectLst>
              </a:defRPr>
            </a:lvl1pPr>
          </a:lstStyle>
          <a:p>
            <a:pPr lvl="0"/>
            <a:r>
              <a:rPr lang="en-US" dirty="0" smtClean="0"/>
              <a:t>STATE HERE</a:t>
            </a:r>
            <a:endParaRPr lang="en-US" dirty="0"/>
          </a:p>
        </p:txBody>
      </p:sp>
    </p:spTree>
    <p:extLst>
      <p:ext uri="{BB962C8B-B14F-4D97-AF65-F5344CB8AC3E}">
        <p14:creationId xmlns:p14="http://schemas.microsoft.com/office/powerpoint/2010/main" val="32750865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Gol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70" y="457"/>
            <a:ext cx="9143390" cy="6857543"/>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196889507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
        <p:nvSpPr>
          <p:cNvPr id="8" name="Text Placeholder 11"/>
          <p:cNvSpPr>
            <a:spLocks noGrp="1"/>
          </p:cNvSpPr>
          <p:nvPr>
            <p:ph type="body" sz="quarter" idx="11" hasCustomPrompt="1"/>
          </p:nvPr>
        </p:nvSpPr>
        <p:spPr>
          <a:xfrm>
            <a:off x="304801" y="2362200"/>
            <a:ext cx="2637264"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p>
          <a:p>
            <a:endParaRPr lang="en-US" dirty="0" smtClean="0">
              <a:latin typeface="+mn-lt"/>
              <a:cs typeface="Arial"/>
            </a:endParaRPr>
          </a:p>
          <a:p>
            <a:endParaRPr lang="en-US" dirty="0" smtClean="0">
              <a:latin typeface="+mn-lt"/>
              <a:cs typeface="Arial"/>
            </a:endParaRPr>
          </a:p>
          <a:p>
            <a:endParaRPr lang="en-US" dirty="0" smtClean="0">
              <a:latin typeface="+mn-lt"/>
              <a:cs typeface="Arial"/>
            </a:endParaRPr>
          </a:p>
          <a:p>
            <a:endParaRPr lang="en-US" sz="2000" dirty="0" smtClean="0">
              <a:latin typeface="+mn-lt"/>
              <a:cs typeface="Arial"/>
            </a:endParaRPr>
          </a:p>
          <a:p>
            <a:pPr lvl="0"/>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a:lstStyle>
            <a:lvl1pPr>
              <a:buNone/>
              <a:defRPr sz="3600" b="1" baseline="0">
                <a:solidFill>
                  <a:schemeClr val="accent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1" name="Text Placeholder 4"/>
          <p:cNvSpPr>
            <a:spLocks noGrp="1"/>
          </p:cNvSpPr>
          <p:nvPr>
            <p:ph type="body" sz="quarter" idx="14" hasCustomPrompt="1"/>
          </p:nvPr>
        </p:nvSpPr>
        <p:spPr>
          <a:xfrm>
            <a:off x="304800" y="1752600"/>
            <a:ext cx="2667000" cy="457200"/>
          </a:xfrm>
          <a:prstGeom prst="rect">
            <a:avLst/>
          </a:prstGeom>
        </p:spPr>
        <p:txBody>
          <a:bodyPr/>
          <a:lstStyle>
            <a:lvl1pPr marL="0" indent="0">
              <a:spcBef>
                <a:spcPts val="0"/>
              </a:spcBef>
              <a:buNone/>
              <a:defRPr sz="2400" baseline="0">
                <a:solidFill>
                  <a:schemeClr val="accent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5" hasCustomPrompt="1"/>
          </p:nvPr>
        </p:nvSpPr>
        <p:spPr>
          <a:xfrm>
            <a:off x="3429000" y="2362200"/>
            <a:ext cx="5334000" cy="2590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baseline="0"/>
            </a:lvl1pPr>
          </a:lstStyle>
          <a:p>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a:t>
            </a:r>
          </a:p>
          <a:p>
            <a:endParaRPr lang="en-US" dirty="0" smtClean="0">
              <a:latin typeface="+mn-lt"/>
              <a:cs typeface="Arial"/>
            </a:endParaRPr>
          </a:p>
          <a:p>
            <a:endParaRPr lang="en-US" dirty="0" smtClean="0">
              <a:latin typeface="+mn-lt"/>
              <a:cs typeface="Arial"/>
            </a:endParaRPr>
          </a:p>
          <a:p>
            <a:endParaRPr lang="en-US" dirty="0" smtClean="0">
              <a:latin typeface="+mn-lt"/>
              <a:cs typeface="Arial"/>
            </a:endParaRPr>
          </a:p>
          <a:p>
            <a:endParaRPr lang="en-US" dirty="0" smtClean="0">
              <a:latin typeface="+mn-lt"/>
              <a:cs typeface="Arial"/>
            </a:endParaRPr>
          </a:p>
          <a:p>
            <a:endParaRPr lang="en-US" sz="2000" dirty="0" smtClean="0">
              <a:latin typeface="+mn-lt"/>
              <a:cs typeface="Arial"/>
            </a:endParaRPr>
          </a:p>
          <a:p>
            <a:pPr lvl="0"/>
            <a:endParaRPr lang="en-US" dirty="0"/>
          </a:p>
        </p:txBody>
      </p:sp>
      <p:sp>
        <p:nvSpPr>
          <p:cNvPr id="13" name="Text Placeholder 4"/>
          <p:cNvSpPr>
            <a:spLocks noGrp="1"/>
          </p:cNvSpPr>
          <p:nvPr>
            <p:ph type="body" sz="quarter" idx="16" hasCustomPrompt="1"/>
          </p:nvPr>
        </p:nvSpPr>
        <p:spPr>
          <a:xfrm>
            <a:off x="3429000" y="1752600"/>
            <a:ext cx="2895600" cy="457200"/>
          </a:xfrm>
          <a:prstGeom prst="rect">
            <a:avLst/>
          </a:prstGeom>
        </p:spPr>
        <p:txBody>
          <a:bodyPr/>
          <a:lstStyle>
            <a:lvl1pPr marL="0" indent="0">
              <a:spcBef>
                <a:spcPts val="0"/>
              </a:spcBef>
              <a:buNone/>
              <a:defRPr sz="2400" baseline="0">
                <a:solidFill>
                  <a:schemeClr val="accent2"/>
                </a:solidFill>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Tree>
    <p:extLst>
      <p:ext uri="{BB962C8B-B14F-4D97-AF65-F5344CB8AC3E}">
        <p14:creationId xmlns:p14="http://schemas.microsoft.com/office/powerpoint/2010/main" val="2704775097"/>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Image Extra Content">
    <p:spTree>
      <p:nvGrpSpPr>
        <p:cNvPr id="1" name=""/>
        <p:cNvGrpSpPr/>
        <p:nvPr/>
      </p:nvGrpSpPr>
      <p:grpSpPr>
        <a:xfrm>
          <a:off x="0" y="0"/>
          <a:ext cx="0" cy="0"/>
          <a:chOff x="0" y="0"/>
          <a:chExt cx="0" cy="0"/>
        </a:xfrm>
      </p:grpSpPr>
      <p:pic>
        <p:nvPicPr>
          <p:cNvPr id="15" name="Picture 14" descr="mainback3_v2.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
        <p:nvSpPr>
          <p:cNvPr id="10" name="Text Placeholder 9"/>
          <p:cNvSpPr>
            <a:spLocks noGrp="1"/>
          </p:cNvSpPr>
          <p:nvPr>
            <p:ph type="body" sz="quarter" idx="10" hasCustomPrompt="1"/>
          </p:nvPr>
        </p:nvSpPr>
        <p:spPr>
          <a:xfrm>
            <a:off x="2895600" y="1371600"/>
            <a:ext cx="6248400" cy="457200"/>
          </a:xfrm>
          <a:prstGeom prst="rect">
            <a:avLst/>
          </a:prstGeom>
        </p:spPr>
        <p:txBody>
          <a:bodyPr/>
          <a:lstStyle>
            <a:lvl1pPr>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1" name="Text Placeholder 11"/>
          <p:cNvSpPr>
            <a:spLocks noGrp="1"/>
          </p:cNvSpPr>
          <p:nvPr>
            <p:ph type="body" sz="quarter" idx="11" hasCustomPrompt="1"/>
          </p:nvPr>
        </p:nvSpPr>
        <p:spPr>
          <a:xfrm>
            <a:off x="2895600" y="1981200"/>
            <a:ext cx="5029200" cy="35052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 typeface="Arial" pitchFamily="34" charset="0"/>
              <a:buNone/>
              <a:tabLst/>
              <a:defRPr sz="1800"/>
            </a:lvl1pPr>
          </a:lstStyle>
          <a:p>
            <a:r>
              <a:rPr lang="en-US" dirty="0" err="1" smtClean="0">
                <a:latin typeface="+mn-lt"/>
                <a:cs typeface="Arial"/>
              </a:rPr>
              <a:t>Congue</a:t>
            </a:r>
            <a:r>
              <a:rPr lang="en-US" dirty="0" smtClean="0">
                <a:latin typeface="+mn-lt"/>
                <a:cs typeface="Arial"/>
              </a:rPr>
              <a:t> </a:t>
            </a:r>
            <a:r>
              <a:rPr lang="en-US" dirty="0" err="1" smtClean="0">
                <a:latin typeface="+mn-lt"/>
                <a:cs typeface="Arial"/>
              </a:rPr>
              <a:t>luctus</a:t>
            </a:r>
            <a:r>
              <a:rPr lang="en-US" dirty="0" smtClean="0">
                <a:latin typeface="+mn-lt"/>
                <a:cs typeface="Arial"/>
              </a:rPr>
              <a:t> </a:t>
            </a:r>
            <a:r>
              <a:rPr lang="en-US" dirty="0" err="1" smtClean="0">
                <a:latin typeface="+mn-lt"/>
                <a:cs typeface="Arial"/>
              </a:rPr>
              <a:t>erat</a:t>
            </a:r>
            <a:r>
              <a:rPr lang="en-US" dirty="0" smtClean="0">
                <a:latin typeface="+mn-lt"/>
                <a:cs typeface="Arial"/>
              </a:rPr>
              <a:t> </a:t>
            </a:r>
            <a:r>
              <a:rPr lang="en-US" dirty="0" err="1" smtClean="0">
                <a:latin typeface="+mn-lt"/>
                <a:cs typeface="Arial"/>
              </a:rPr>
              <a:t>ultrices</a:t>
            </a:r>
            <a:r>
              <a:rPr lang="en-US" dirty="0" smtClean="0">
                <a:latin typeface="+mn-lt"/>
                <a:cs typeface="Arial"/>
              </a:rPr>
              <a:t> </a:t>
            </a:r>
            <a:r>
              <a:rPr lang="en-US" dirty="0" err="1" smtClean="0">
                <a:latin typeface="+mn-lt"/>
                <a:cs typeface="Arial"/>
              </a:rPr>
              <a:t>praesent</a:t>
            </a:r>
            <a:r>
              <a:rPr lang="en-US" dirty="0" smtClean="0">
                <a:latin typeface="+mn-lt"/>
                <a:cs typeface="Arial"/>
              </a:rPr>
              <a:t> lacus </a:t>
            </a:r>
            <a:r>
              <a:rPr lang="en-US" dirty="0" err="1" smtClean="0">
                <a:latin typeface="+mn-lt"/>
                <a:cs typeface="Arial"/>
              </a:rPr>
              <a:t>donec</a:t>
            </a:r>
            <a:r>
              <a:rPr lang="en-US" dirty="0" smtClean="0">
                <a:latin typeface="+mn-lt"/>
                <a:cs typeface="Arial"/>
              </a:rPr>
              <a:t> </a:t>
            </a:r>
            <a:r>
              <a:rPr lang="en-US" dirty="0" err="1" smtClean="0">
                <a:latin typeface="+mn-lt"/>
                <a:cs typeface="Arial"/>
              </a:rPr>
              <a:t>nulla</a:t>
            </a:r>
            <a:r>
              <a:rPr lang="en-US" dirty="0" smtClean="0">
                <a:latin typeface="+mn-lt"/>
                <a:cs typeface="Arial"/>
              </a:rPr>
              <a:t> </a:t>
            </a:r>
            <a:r>
              <a:rPr lang="en-US" dirty="0" err="1" smtClean="0">
                <a:latin typeface="+mn-lt"/>
                <a:cs typeface="Arial"/>
              </a:rPr>
              <a:t>tortor</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Euismod</a:t>
            </a:r>
            <a:r>
              <a:rPr lang="en-US" dirty="0" smtClean="0">
                <a:latin typeface="+mn-lt"/>
                <a:cs typeface="Arial"/>
              </a:rPr>
              <a:t> </a:t>
            </a:r>
            <a:r>
              <a:rPr lang="en-US" dirty="0" err="1" smtClean="0">
                <a:latin typeface="+mn-lt"/>
                <a:cs typeface="Arial"/>
              </a:rPr>
              <a:t>morbi</a:t>
            </a:r>
            <a:r>
              <a:rPr lang="en-US" dirty="0" smtClean="0">
                <a:latin typeface="+mn-lt"/>
                <a:cs typeface="Arial"/>
              </a:rPr>
              <a:t>. </a:t>
            </a:r>
            <a:r>
              <a:rPr lang="en-US" dirty="0" err="1" smtClean="0">
                <a:latin typeface="+mn-lt"/>
                <a:cs typeface="Arial"/>
              </a:rPr>
              <a:t>Dis</a:t>
            </a:r>
            <a:r>
              <a:rPr lang="en-US" dirty="0" smtClean="0">
                <a:latin typeface="+mn-lt"/>
                <a:cs typeface="Arial"/>
              </a:rPr>
              <a:t> dui </a:t>
            </a:r>
            <a:r>
              <a:rPr lang="en-US" dirty="0" err="1" smtClean="0">
                <a:latin typeface="+mn-lt"/>
                <a:cs typeface="Arial"/>
              </a:rPr>
              <a:t>enim</a:t>
            </a:r>
            <a:r>
              <a:rPr lang="en-US" dirty="0" smtClean="0">
                <a:latin typeface="+mn-lt"/>
                <a:cs typeface="Arial"/>
              </a:rPr>
              <a:t> </a:t>
            </a:r>
            <a:r>
              <a:rPr lang="en-US" dirty="0" err="1" smtClean="0">
                <a:latin typeface="+mn-lt"/>
                <a:cs typeface="Arial"/>
              </a:rPr>
              <a:t>accumsan</a:t>
            </a:r>
            <a:r>
              <a:rPr lang="en-US" dirty="0" smtClean="0">
                <a:latin typeface="+mn-lt"/>
                <a:cs typeface="Arial"/>
              </a:rPr>
              <a:t> </a:t>
            </a:r>
            <a:r>
              <a:rPr lang="en-US" dirty="0" err="1" smtClean="0">
                <a:latin typeface="+mn-lt"/>
                <a:cs typeface="Arial"/>
              </a:rPr>
              <a:t>sociosqu</a:t>
            </a:r>
            <a:r>
              <a:rPr lang="en-US" dirty="0" smtClean="0">
                <a:latin typeface="+mn-lt"/>
                <a:cs typeface="Arial"/>
              </a:rPr>
              <a:t> </a:t>
            </a:r>
            <a:r>
              <a:rPr lang="en-US" dirty="0" err="1" smtClean="0">
                <a:latin typeface="+mn-lt"/>
                <a:cs typeface="Arial"/>
              </a:rPr>
              <a:t>mauris</a:t>
            </a:r>
            <a:r>
              <a:rPr lang="en-US" dirty="0" smtClean="0">
                <a:latin typeface="+mn-lt"/>
                <a:cs typeface="Arial"/>
              </a:rPr>
              <a:t> </a:t>
            </a:r>
            <a:r>
              <a:rPr lang="en-US" dirty="0" err="1" smtClean="0">
                <a:latin typeface="+mn-lt"/>
                <a:cs typeface="Arial"/>
              </a:rPr>
              <a:t>tristique</a:t>
            </a:r>
            <a:r>
              <a:rPr lang="en-US" dirty="0" smtClean="0">
                <a:latin typeface="+mn-lt"/>
                <a:cs typeface="Arial"/>
              </a:rPr>
              <a:t> </a:t>
            </a:r>
            <a:r>
              <a:rPr lang="en-US" dirty="0" err="1" smtClean="0">
                <a:latin typeface="+mn-lt"/>
                <a:cs typeface="Arial"/>
              </a:rPr>
              <a:t>etiam</a:t>
            </a:r>
            <a:r>
              <a:rPr lang="en-US" dirty="0" smtClean="0">
                <a:latin typeface="+mn-lt"/>
                <a:cs typeface="Arial"/>
              </a:rPr>
              <a:t> </a:t>
            </a:r>
            <a:r>
              <a:rPr lang="en-US" dirty="0" err="1" smtClean="0">
                <a:latin typeface="+mn-lt"/>
                <a:cs typeface="Arial"/>
              </a:rPr>
              <a:t>feugiat</a:t>
            </a:r>
            <a:r>
              <a:rPr lang="en-US" dirty="0" smtClean="0">
                <a:latin typeface="+mn-lt"/>
                <a:cs typeface="Arial"/>
              </a:rPr>
              <a:t> </a:t>
            </a:r>
            <a:r>
              <a:rPr lang="en-US" dirty="0" err="1" smtClean="0">
                <a:latin typeface="+mn-lt"/>
                <a:cs typeface="Arial"/>
              </a:rPr>
              <a:t>nam</a:t>
            </a:r>
            <a:r>
              <a:rPr lang="en-US" dirty="0" smtClean="0">
                <a:latin typeface="+mn-lt"/>
                <a:cs typeface="Arial"/>
              </a:rPr>
              <a:t> </a:t>
            </a:r>
            <a:r>
              <a:rPr lang="en-US" dirty="0" err="1" smtClean="0">
                <a:latin typeface="+mn-lt"/>
                <a:cs typeface="Arial"/>
              </a:rPr>
              <a:t>phasellus</a:t>
            </a:r>
            <a:r>
              <a:rPr lang="en-US" dirty="0" smtClean="0">
                <a:latin typeface="+mn-lt"/>
                <a:cs typeface="Arial"/>
              </a:rPr>
              <a:t> </a:t>
            </a:r>
            <a:r>
              <a:rPr lang="en-US" dirty="0" err="1" smtClean="0">
                <a:latin typeface="+mn-lt"/>
                <a:cs typeface="Arial"/>
              </a:rPr>
              <a:t>ultrices</a:t>
            </a:r>
            <a:r>
              <a:rPr lang="en-US" dirty="0" smtClean="0">
                <a:latin typeface="+mn-lt"/>
                <a:cs typeface="Arial"/>
              </a:rPr>
              <a:t> </a:t>
            </a:r>
            <a:r>
              <a:rPr lang="en-US" dirty="0" err="1" smtClean="0">
                <a:latin typeface="+mn-lt"/>
                <a:cs typeface="Arial"/>
              </a:rPr>
              <a:t>nisl</a:t>
            </a:r>
            <a:r>
              <a:rPr lang="en-US" dirty="0" smtClean="0">
                <a:latin typeface="+mn-lt"/>
                <a:cs typeface="Arial"/>
              </a:rPr>
              <a:t> </a:t>
            </a:r>
            <a:r>
              <a:rPr lang="en-US" dirty="0" err="1" smtClean="0">
                <a:latin typeface="+mn-lt"/>
                <a:cs typeface="Arial"/>
              </a:rPr>
              <a:t>libero</a:t>
            </a:r>
            <a:r>
              <a:rPr lang="en-US" dirty="0" smtClean="0">
                <a:latin typeface="+mn-lt"/>
                <a:cs typeface="Arial"/>
              </a:rPr>
              <a:t> </a:t>
            </a:r>
            <a:r>
              <a:rPr lang="en-US" dirty="0" err="1" smtClean="0">
                <a:latin typeface="+mn-lt"/>
                <a:cs typeface="Arial"/>
              </a:rPr>
              <a:t>euismod</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Congue</a:t>
            </a:r>
            <a:r>
              <a:rPr lang="en-US" dirty="0" smtClean="0">
                <a:latin typeface="+mn-lt"/>
                <a:cs typeface="Arial"/>
              </a:rPr>
              <a:t> </a:t>
            </a:r>
            <a:r>
              <a:rPr lang="en-US" dirty="0" err="1" smtClean="0">
                <a:latin typeface="+mn-lt"/>
                <a:cs typeface="Arial"/>
              </a:rPr>
              <a:t>luctus</a:t>
            </a:r>
            <a:r>
              <a:rPr lang="en-US" dirty="0" smtClean="0">
                <a:latin typeface="+mn-lt"/>
                <a:cs typeface="Arial"/>
              </a:rPr>
              <a:t> </a:t>
            </a:r>
            <a:r>
              <a:rPr lang="en-US" dirty="0" err="1" smtClean="0">
                <a:latin typeface="+mn-lt"/>
                <a:cs typeface="Arial"/>
              </a:rPr>
              <a:t>erat</a:t>
            </a:r>
            <a:r>
              <a:rPr lang="en-US" dirty="0" smtClean="0">
                <a:latin typeface="+mn-lt"/>
                <a:cs typeface="Arial"/>
              </a:rPr>
              <a:t> </a:t>
            </a:r>
            <a:r>
              <a:rPr lang="en-US" dirty="0" err="1" smtClean="0">
                <a:latin typeface="+mn-lt"/>
                <a:cs typeface="Arial"/>
              </a:rPr>
              <a:t>ultrices</a:t>
            </a:r>
            <a:r>
              <a:rPr lang="en-US" dirty="0" smtClean="0">
                <a:latin typeface="+mn-lt"/>
                <a:cs typeface="Arial"/>
              </a:rPr>
              <a:t> </a:t>
            </a:r>
            <a:r>
              <a:rPr lang="en-US" dirty="0" err="1" smtClean="0">
                <a:latin typeface="+mn-lt"/>
                <a:cs typeface="Arial"/>
              </a:rPr>
              <a:t>praesent</a:t>
            </a:r>
            <a:r>
              <a:rPr lang="en-US" dirty="0" smtClean="0">
                <a:latin typeface="+mn-lt"/>
                <a:cs typeface="Arial"/>
              </a:rPr>
              <a:t> lacus </a:t>
            </a:r>
            <a:r>
              <a:rPr lang="en-US" dirty="0" err="1" smtClean="0">
                <a:latin typeface="+mn-lt"/>
                <a:cs typeface="Arial"/>
              </a:rPr>
              <a:t>donec</a:t>
            </a:r>
            <a:r>
              <a:rPr lang="en-US" dirty="0" smtClean="0">
                <a:latin typeface="+mn-lt"/>
                <a:cs typeface="Arial"/>
              </a:rPr>
              <a:t> </a:t>
            </a:r>
            <a:r>
              <a:rPr lang="en-US" dirty="0" err="1" smtClean="0">
                <a:latin typeface="+mn-lt"/>
                <a:cs typeface="Arial"/>
              </a:rPr>
              <a:t>nulla</a:t>
            </a:r>
            <a:r>
              <a:rPr lang="en-US" dirty="0" smtClean="0">
                <a:latin typeface="+mn-lt"/>
                <a:cs typeface="Arial"/>
              </a:rPr>
              <a:t> </a:t>
            </a:r>
            <a:r>
              <a:rPr lang="en-US" dirty="0" err="1" smtClean="0">
                <a:latin typeface="+mn-lt"/>
                <a:cs typeface="Arial"/>
              </a:rPr>
              <a:t>tortor</a:t>
            </a:r>
            <a:r>
              <a:rPr lang="en-US" dirty="0" smtClean="0">
                <a:latin typeface="+mn-lt"/>
                <a:cs typeface="Arial"/>
              </a:rPr>
              <a:t> </a:t>
            </a:r>
            <a:r>
              <a:rPr lang="en-US" dirty="0" err="1" smtClean="0">
                <a:latin typeface="+mn-lt"/>
                <a:cs typeface="Arial"/>
              </a:rPr>
              <a:t>Lorem</a:t>
            </a:r>
            <a:r>
              <a:rPr lang="en-US" dirty="0" smtClean="0">
                <a:latin typeface="+mn-lt"/>
                <a:cs typeface="Arial"/>
              </a:rPr>
              <a:t>. </a:t>
            </a:r>
            <a:r>
              <a:rPr lang="en-US" dirty="0" err="1" smtClean="0">
                <a:latin typeface="+mn-lt"/>
                <a:cs typeface="Arial"/>
              </a:rPr>
              <a:t>Euismod</a:t>
            </a:r>
            <a:r>
              <a:rPr lang="en-US" dirty="0" smtClean="0">
                <a:latin typeface="+mn-lt"/>
                <a:cs typeface="Arial"/>
              </a:rPr>
              <a:t> </a:t>
            </a:r>
            <a:r>
              <a:rPr lang="en-US" dirty="0" err="1" smtClean="0">
                <a:latin typeface="+mn-lt"/>
                <a:cs typeface="Arial"/>
              </a:rPr>
              <a:t>morbi</a:t>
            </a:r>
            <a:r>
              <a:rPr lang="en-US" dirty="0" smtClean="0">
                <a:latin typeface="+mn-lt"/>
                <a:cs typeface="Arial"/>
              </a:rPr>
              <a:t>. Dis dui </a:t>
            </a:r>
            <a:r>
              <a:rPr lang="en-US" dirty="0" err="1" smtClean="0">
                <a:latin typeface="+mn-lt"/>
                <a:cs typeface="Arial"/>
              </a:rPr>
              <a:t>enim</a:t>
            </a:r>
            <a:r>
              <a:rPr lang="en-US" dirty="0" smtClean="0">
                <a:latin typeface="+mn-lt"/>
                <a:cs typeface="Arial"/>
              </a:rPr>
              <a:t> </a:t>
            </a:r>
            <a:r>
              <a:rPr lang="en-US" dirty="0" err="1" smtClean="0">
                <a:latin typeface="+mn-lt"/>
                <a:cs typeface="Arial"/>
              </a:rPr>
              <a:t>accumsan</a:t>
            </a:r>
            <a:r>
              <a:rPr lang="en-US" dirty="0" smtClean="0">
                <a:latin typeface="+mn-lt"/>
                <a:cs typeface="Arial"/>
              </a:rPr>
              <a:t> </a:t>
            </a:r>
            <a:r>
              <a:rPr lang="en-US" dirty="0" err="1" smtClean="0">
                <a:latin typeface="+mn-lt"/>
                <a:cs typeface="Arial"/>
              </a:rPr>
              <a:t>sociosqu</a:t>
            </a:r>
            <a:r>
              <a:rPr lang="en-US" dirty="0" smtClean="0">
                <a:latin typeface="+mn-lt"/>
                <a:cs typeface="Arial"/>
              </a:rPr>
              <a:t> </a:t>
            </a:r>
            <a:r>
              <a:rPr lang="en-US" dirty="0" err="1" smtClean="0">
                <a:latin typeface="+mn-lt"/>
                <a:cs typeface="Arial"/>
              </a:rPr>
              <a:t>mauris</a:t>
            </a:r>
            <a:r>
              <a:rPr lang="en-US" dirty="0" smtClean="0">
                <a:latin typeface="+mn-lt"/>
                <a:cs typeface="Arial"/>
              </a:rPr>
              <a:t> </a:t>
            </a:r>
            <a:r>
              <a:rPr lang="en-US" dirty="0" err="1" smtClean="0">
                <a:latin typeface="+mn-lt"/>
                <a:cs typeface="Arial"/>
              </a:rPr>
              <a:t>tristique</a:t>
            </a:r>
            <a:r>
              <a:rPr lang="en-US" dirty="0" smtClean="0">
                <a:latin typeface="+mn-lt"/>
                <a:cs typeface="Arial"/>
              </a:rPr>
              <a:t> </a:t>
            </a:r>
            <a:r>
              <a:rPr lang="en-US" dirty="0" err="1" smtClean="0">
                <a:latin typeface="+mn-lt"/>
                <a:cs typeface="Arial"/>
              </a:rPr>
              <a:t>etiam</a:t>
            </a:r>
            <a:r>
              <a:rPr lang="en-US" dirty="0" smtClean="0">
                <a:latin typeface="+mn-lt"/>
                <a:cs typeface="Arial"/>
              </a:rPr>
              <a:t> </a:t>
            </a:r>
            <a:r>
              <a:rPr lang="en-US" dirty="0" err="1" smtClean="0">
                <a:latin typeface="+mn-lt"/>
                <a:cs typeface="Arial"/>
              </a:rPr>
              <a:t>feugiat</a:t>
            </a:r>
            <a:r>
              <a:rPr lang="en-US" dirty="0" smtClean="0">
                <a:latin typeface="+mn-lt"/>
                <a:cs typeface="Arial"/>
              </a:rPr>
              <a:t> </a:t>
            </a:r>
            <a:r>
              <a:rPr lang="en-US" dirty="0" err="1" smtClean="0">
                <a:latin typeface="+mn-lt"/>
                <a:cs typeface="Arial"/>
              </a:rPr>
              <a:t>nam</a:t>
            </a:r>
            <a:r>
              <a:rPr lang="en-US" dirty="0" smtClean="0">
                <a:latin typeface="+mn-lt"/>
                <a:cs typeface="Arial"/>
              </a:rPr>
              <a:t> </a:t>
            </a:r>
            <a:r>
              <a:rPr lang="en-US" dirty="0" err="1" smtClean="0">
                <a:latin typeface="+mn-lt"/>
                <a:cs typeface="Arial"/>
              </a:rPr>
              <a:t>phasellus</a:t>
            </a:r>
            <a:r>
              <a:rPr lang="en-US" dirty="0" smtClean="0">
                <a:latin typeface="+mn-lt"/>
                <a:cs typeface="Arial"/>
              </a:rPr>
              <a:t> </a:t>
            </a:r>
            <a:r>
              <a:rPr lang="en-US" dirty="0" err="1" smtClean="0">
                <a:latin typeface="+mn-lt"/>
                <a:cs typeface="Arial"/>
              </a:rPr>
              <a:t>ultrices</a:t>
            </a:r>
            <a:r>
              <a:rPr lang="en-US" dirty="0" smtClean="0">
                <a:latin typeface="+mn-lt"/>
                <a:cs typeface="Arial"/>
              </a:rPr>
              <a:t> </a:t>
            </a:r>
            <a:r>
              <a:rPr lang="en-US" dirty="0" err="1" smtClean="0">
                <a:latin typeface="+mn-lt"/>
                <a:cs typeface="Arial"/>
              </a:rPr>
              <a:t>nisl</a:t>
            </a:r>
            <a:r>
              <a:rPr lang="en-US" dirty="0" smtClean="0">
                <a:latin typeface="+mn-lt"/>
                <a:cs typeface="Arial"/>
              </a:rPr>
              <a:t> </a:t>
            </a:r>
            <a:r>
              <a:rPr lang="en-US" dirty="0" err="1" smtClean="0">
                <a:latin typeface="+mn-lt"/>
                <a:cs typeface="Arial"/>
              </a:rPr>
              <a:t>libero</a:t>
            </a:r>
            <a:r>
              <a:rPr lang="en-US" dirty="0" smtClean="0">
                <a:latin typeface="+mn-lt"/>
                <a:cs typeface="Arial"/>
              </a:rPr>
              <a:t> </a:t>
            </a:r>
            <a:r>
              <a:rPr lang="en-US" dirty="0" err="1" smtClean="0">
                <a:latin typeface="+mn-lt"/>
                <a:cs typeface="Arial"/>
              </a:rPr>
              <a:t>euismod</a:t>
            </a:r>
            <a:r>
              <a:rPr lang="en-US" dirty="0" smtClean="0">
                <a:latin typeface="+mn-lt"/>
                <a:cs typeface="Arial"/>
              </a:rPr>
              <a:t>. </a:t>
            </a:r>
            <a:r>
              <a:rPr lang="en-US" dirty="0" err="1" smtClean="0">
                <a:latin typeface="+mn-lt"/>
                <a:cs typeface="Arial"/>
              </a:rPr>
              <a:t>Sollicitudin</a:t>
            </a:r>
            <a:r>
              <a:rPr lang="en-US" dirty="0" smtClean="0">
                <a:latin typeface="+mn-lt"/>
                <a:cs typeface="Arial"/>
              </a:rPr>
              <a:t> </a:t>
            </a:r>
            <a:r>
              <a:rPr lang="en-US" dirty="0" err="1" smtClean="0">
                <a:latin typeface="+mn-lt"/>
                <a:cs typeface="Arial"/>
              </a:rPr>
              <a:t>suscipit</a:t>
            </a:r>
            <a:r>
              <a:rPr lang="en-US" dirty="0" smtClean="0">
                <a:latin typeface="+mn-lt"/>
                <a:cs typeface="Arial"/>
              </a:rPr>
              <a:t> quam </a:t>
            </a:r>
            <a:r>
              <a:rPr lang="en-US" dirty="0" err="1" smtClean="0">
                <a:latin typeface="+mn-lt"/>
                <a:cs typeface="Arial"/>
              </a:rPr>
              <a:t>cras</a:t>
            </a:r>
            <a:r>
              <a:rPr lang="en-US" dirty="0" smtClean="0">
                <a:latin typeface="+mn-lt"/>
                <a:cs typeface="Arial"/>
              </a:rPr>
              <a:t> </a:t>
            </a:r>
            <a:r>
              <a:rPr lang="en-US" dirty="0" err="1" smtClean="0">
                <a:latin typeface="+mn-lt"/>
                <a:cs typeface="Arial"/>
              </a:rPr>
              <a:t>pellentesque</a:t>
            </a:r>
            <a:r>
              <a:rPr lang="en-US" dirty="0" smtClean="0">
                <a:latin typeface="+mn-lt"/>
                <a:cs typeface="Arial"/>
              </a:rPr>
              <a:t> habitant tempus </a:t>
            </a:r>
            <a:r>
              <a:rPr lang="en-US" dirty="0" err="1" smtClean="0">
                <a:latin typeface="+mn-lt"/>
                <a:cs typeface="Arial"/>
              </a:rPr>
              <a:t>ultrices</a:t>
            </a:r>
            <a:r>
              <a:rPr lang="en-US" dirty="0" smtClean="0">
                <a:latin typeface="+mn-lt"/>
                <a:cs typeface="Arial"/>
              </a:rPr>
              <a:t> </a:t>
            </a:r>
            <a:r>
              <a:rPr lang="en-US" dirty="0" err="1" smtClean="0">
                <a:latin typeface="+mn-lt"/>
                <a:cs typeface="Arial"/>
              </a:rPr>
              <a:t>lorem</a:t>
            </a:r>
            <a:r>
              <a:rPr lang="en-US" dirty="0" smtClean="0">
                <a:latin typeface="+mn-lt"/>
                <a:cs typeface="Arial"/>
              </a:rPr>
              <a:t>.</a:t>
            </a:r>
          </a:p>
          <a:p>
            <a:endParaRPr lang="en-US" dirty="0" smtClean="0">
              <a:latin typeface="+mn-lt"/>
              <a:cs typeface="Arial"/>
            </a:endParaRPr>
          </a:p>
          <a:p>
            <a:endParaRPr lang="en-US" sz="2000" dirty="0" smtClean="0">
              <a:latin typeface="+mn-lt"/>
              <a:cs typeface="Arial"/>
            </a:endParaRPr>
          </a:p>
          <a:p>
            <a:pPr lvl="0"/>
            <a:endParaRPr lang="en-US" dirty="0"/>
          </a:p>
        </p:txBody>
      </p:sp>
      <p:sp>
        <p:nvSpPr>
          <p:cNvPr id="12" name="Text Placeholder 15"/>
          <p:cNvSpPr>
            <a:spLocks noGrp="1"/>
          </p:cNvSpPr>
          <p:nvPr>
            <p:ph type="body" sz="quarter" idx="13" hasCustomPrompt="1"/>
          </p:nvPr>
        </p:nvSpPr>
        <p:spPr>
          <a:xfrm>
            <a:off x="2895600" y="381000"/>
            <a:ext cx="6248400" cy="685800"/>
          </a:xfrm>
          <a:prstGeom prst="rect">
            <a:avLst/>
          </a:prstGeom>
        </p:spPr>
        <p:txBody>
          <a:bodyPr/>
          <a:lstStyle>
            <a:lvl1pPr>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3" name="Rectangle 12"/>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Tree>
    <p:extLst>
      <p:ext uri="{BB962C8B-B14F-4D97-AF65-F5344CB8AC3E}">
        <p14:creationId xmlns:p14="http://schemas.microsoft.com/office/powerpoint/2010/main" val="312898056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88947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303B140-240B-4B11-970E-D617603030C2}" type="datetimeFigureOut">
              <a:rPr lang="en-US" smtClean="0">
                <a:solidFill>
                  <a:prstClr val="black"/>
                </a:solidFill>
              </a:rPr>
              <a:pPr/>
              <a:t>2/20/2019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940B04E-6F37-408A-89FA-64C33C1016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403672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303B140-240B-4B11-970E-D617603030C2}" type="datetimeFigureOut">
              <a:rPr lang="en-US" smtClean="0">
                <a:solidFill>
                  <a:prstClr val="black"/>
                </a:solidFill>
              </a:rPr>
              <a:pPr/>
              <a:t>2/20/2019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940B04E-6F37-408A-89FA-64C33C10167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2337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
        <p:nvSpPr>
          <p:cNvPr id="6" name="Text Placeholder 5"/>
          <p:cNvSpPr>
            <a:spLocks noGrp="1"/>
          </p:cNvSpPr>
          <p:nvPr>
            <p:ph type="body" sz="quarter" idx="10" hasCustomPrompt="1"/>
          </p:nvPr>
        </p:nvSpPr>
        <p:spPr>
          <a:xfrm>
            <a:off x="2133600" y="2209800"/>
            <a:ext cx="4953000" cy="533400"/>
          </a:xfrm>
          <a:prstGeom prst="rect">
            <a:avLst/>
          </a:prstGeom>
        </p:spPr>
        <p:txBody>
          <a:bodyPr/>
          <a:lstStyle>
            <a:lvl1pPr>
              <a:buNone/>
              <a:defRPr sz="2400" baseline="0">
                <a:solidFill>
                  <a:schemeClr val="accent4"/>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hasCustomPrompt="1"/>
          </p:nvPr>
        </p:nvSpPr>
        <p:spPr>
          <a:xfrm>
            <a:off x="2133600" y="2514600"/>
            <a:ext cx="4953000" cy="2209800"/>
          </a:xfrm>
          <a:prstGeom prst="rect">
            <a:avLst/>
          </a:prstGeom>
        </p:spPr>
        <p:txBody>
          <a:bodyPr/>
          <a:lstStyle>
            <a:lvl1pPr marL="0" indent="0">
              <a:spcBef>
                <a:spcPts val="0"/>
              </a:spcBef>
              <a:buNone/>
              <a:defRPr sz="2000">
                <a:latin typeface="+mn-lt"/>
              </a:defRPr>
            </a:lvl1pPr>
          </a:lstStyle>
          <a:p>
            <a:pPr lvl="0"/>
            <a:r>
              <a:rPr lang="en-US" sz="2000" dirty="0" err="1" smtClean="0">
                <a:latin typeface="+mn-lt"/>
                <a:cs typeface="Arial"/>
              </a:rPr>
              <a:t>Congue</a:t>
            </a:r>
            <a:r>
              <a:rPr lang="en-US" sz="2000" dirty="0" smtClean="0">
                <a:latin typeface="+mn-lt"/>
                <a:cs typeface="Arial"/>
              </a:rPr>
              <a:t> </a:t>
            </a:r>
            <a:r>
              <a:rPr lang="en-US" sz="2000" dirty="0" err="1" smtClean="0">
                <a:latin typeface="+mn-lt"/>
                <a:cs typeface="Arial"/>
              </a:rPr>
              <a:t>luctus</a:t>
            </a:r>
            <a:r>
              <a:rPr lang="en-US" sz="2000" dirty="0" smtClean="0">
                <a:latin typeface="+mn-lt"/>
                <a:cs typeface="Arial"/>
              </a:rPr>
              <a:t> </a:t>
            </a:r>
            <a:r>
              <a:rPr lang="en-US" sz="2000" dirty="0" err="1" smtClean="0">
                <a:latin typeface="+mn-lt"/>
                <a:cs typeface="Arial"/>
              </a:rPr>
              <a:t>erat</a:t>
            </a:r>
            <a:r>
              <a:rPr lang="en-US" sz="2000" dirty="0" smtClean="0">
                <a:latin typeface="+mn-lt"/>
                <a:cs typeface="Arial"/>
              </a:rPr>
              <a:t>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praesent</a:t>
            </a:r>
            <a:r>
              <a:rPr lang="en-US" sz="2000" dirty="0" smtClean="0">
                <a:latin typeface="+mn-lt"/>
                <a:cs typeface="Arial"/>
              </a:rPr>
              <a:t> lacus </a:t>
            </a:r>
            <a:r>
              <a:rPr lang="en-US" sz="2000" dirty="0" err="1" smtClean="0">
                <a:latin typeface="+mn-lt"/>
                <a:cs typeface="Arial"/>
              </a:rPr>
              <a:t>donec</a:t>
            </a:r>
            <a:r>
              <a:rPr lang="en-US" sz="2000" dirty="0" smtClean="0">
                <a:latin typeface="+mn-lt"/>
                <a:cs typeface="Arial"/>
              </a:rPr>
              <a:t> </a:t>
            </a:r>
            <a:r>
              <a:rPr lang="en-US" sz="2000" dirty="0" err="1" smtClean="0">
                <a:latin typeface="+mn-lt"/>
                <a:cs typeface="Arial"/>
              </a:rPr>
              <a:t>nulla</a:t>
            </a:r>
            <a:r>
              <a:rPr lang="en-US" sz="2000" dirty="0" smtClean="0">
                <a:latin typeface="+mn-lt"/>
                <a:cs typeface="Arial"/>
              </a:rPr>
              <a:t> </a:t>
            </a:r>
            <a:r>
              <a:rPr lang="en-US" sz="2000" dirty="0" err="1" smtClean="0">
                <a:latin typeface="+mn-lt"/>
                <a:cs typeface="Arial"/>
              </a:rPr>
              <a:t>tortor</a:t>
            </a:r>
            <a:r>
              <a:rPr lang="en-US" sz="2000" dirty="0" smtClean="0">
                <a:latin typeface="+mn-lt"/>
                <a:cs typeface="Arial"/>
              </a:rPr>
              <a:t> </a:t>
            </a:r>
            <a:r>
              <a:rPr lang="en-US" sz="2000" dirty="0" err="1" smtClean="0">
                <a:latin typeface="+mn-lt"/>
                <a:cs typeface="Arial"/>
              </a:rPr>
              <a:t>Lorem</a:t>
            </a:r>
            <a:r>
              <a:rPr lang="en-US" sz="2000" dirty="0" smtClean="0">
                <a:latin typeface="+mn-lt"/>
                <a:cs typeface="Arial"/>
              </a:rPr>
              <a:t>. </a:t>
            </a:r>
            <a:r>
              <a:rPr lang="en-US" sz="2000" dirty="0" err="1" smtClean="0">
                <a:latin typeface="+mn-lt"/>
                <a:cs typeface="Arial"/>
              </a:rPr>
              <a:t>Euismod</a:t>
            </a:r>
            <a:r>
              <a:rPr lang="en-US" sz="2000" dirty="0" smtClean="0">
                <a:latin typeface="+mn-lt"/>
                <a:cs typeface="Arial"/>
              </a:rPr>
              <a:t> </a:t>
            </a:r>
            <a:r>
              <a:rPr lang="en-US" sz="2000" dirty="0" err="1" smtClean="0">
                <a:latin typeface="+mn-lt"/>
                <a:cs typeface="Arial"/>
              </a:rPr>
              <a:t>morbi</a:t>
            </a:r>
            <a:r>
              <a:rPr lang="en-US" sz="2000" dirty="0" smtClean="0">
                <a:latin typeface="+mn-lt"/>
                <a:cs typeface="Arial"/>
              </a:rPr>
              <a:t>. </a:t>
            </a:r>
            <a:r>
              <a:rPr lang="en-US" sz="2000" dirty="0" err="1" smtClean="0">
                <a:latin typeface="+mn-lt"/>
                <a:cs typeface="Arial"/>
              </a:rPr>
              <a:t>Dis</a:t>
            </a:r>
            <a:r>
              <a:rPr lang="en-US" sz="2000" dirty="0" smtClean="0">
                <a:latin typeface="+mn-lt"/>
                <a:cs typeface="Arial"/>
              </a:rPr>
              <a:t> dui </a:t>
            </a:r>
            <a:r>
              <a:rPr lang="en-US" sz="2000" dirty="0" err="1" smtClean="0">
                <a:latin typeface="+mn-lt"/>
                <a:cs typeface="Arial"/>
              </a:rPr>
              <a:t>enim</a:t>
            </a:r>
            <a:r>
              <a:rPr lang="en-US" sz="2000" dirty="0" smtClean="0">
                <a:latin typeface="+mn-lt"/>
                <a:cs typeface="Arial"/>
              </a:rPr>
              <a:t> </a:t>
            </a:r>
            <a:r>
              <a:rPr lang="en-US" sz="2000" dirty="0" err="1" smtClean="0">
                <a:latin typeface="+mn-lt"/>
                <a:cs typeface="Arial"/>
              </a:rPr>
              <a:t>accumsan</a:t>
            </a:r>
            <a:r>
              <a:rPr lang="en-US" sz="2000" dirty="0" smtClean="0">
                <a:latin typeface="+mn-lt"/>
                <a:cs typeface="Arial"/>
              </a:rPr>
              <a:t> </a:t>
            </a:r>
            <a:r>
              <a:rPr lang="en-US" sz="2000" dirty="0" err="1" smtClean="0">
                <a:latin typeface="+mn-lt"/>
                <a:cs typeface="Arial"/>
              </a:rPr>
              <a:t>sociosqu</a:t>
            </a:r>
            <a:r>
              <a:rPr lang="en-US" sz="2000" dirty="0" smtClean="0">
                <a:latin typeface="+mn-lt"/>
                <a:cs typeface="Arial"/>
              </a:rPr>
              <a:t> </a:t>
            </a:r>
            <a:r>
              <a:rPr lang="en-US" sz="2000" dirty="0" err="1" smtClean="0">
                <a:latin typeface="+mn-lt"/>
                <a:cs typeface="Arial"/>
              </a:rPr>
              <a:t>mauris</a:t>
            </a:r>
            <a:r>
              <a:rPr lang="en-US" sz="2000" dirty="0" smtClean="0">
                <a:latin typeface="+mn-lt"/>
                <a:cs typeface="Arial"/>
              </a:rPr>
              <a:t> </a:t>
            </a:r>
            <a:r>
              <a:rPr lang="en-US" sz="2000" dirty="0" err="1" smtClean="0">
                <a:latin typeface="+mn-lt"/>
                <a:cs typeface="Arial"/>
              </a:rPr>
              <a:t>tristique</a:t>
            </a:r>
            <a:r>
              <a:rPr lang="en-US" sz="2000" dirty="0" smtClean="0">
                <a:latin typeface="+mn-lt"/>
                <a:cs typeface="Arial"/>
              </a:rPr>
              <a:t> </a:t>
            </a:r>
            <a:r>
              <a:rPr lang="en-US" sz="2000" dirty="0" err="1" smtClean="0">
                <a:latin typeface="+mn-lt"/>
                <a:cs typeface="Arial"/>
              </a:rPr>
              <a:t>etiam</a:t>
            </a:r>
            <a:r>
              <a:rPr lang="en-US" sz="2000" dirty="0" smtClean="0">
                <a:latin typeface="+mn-lt"/>
                <a:cs typeface="Arial"/>
              </a:rPr>
              <a:t> </a:t>
            </a:r>
            <a:r>
              <a:rPr lang="en-US" sz="2000" dirty="0" err="1" smtClean="0">
                <a:latin typeface="+mn-lt"/>
                <a:cs typeface="Arial"/>
              </a:rPr>
              <a:t>feugiat</a:t>
            </a:r>
            <a:r>
              <a:rPr lang="en-US" sz="2000" dirty="0" smtClean="0">
                <a:latin typeface="+mn-lt"/>
                <a:cs typeface="Arial"/>
              </a:rPr>
              <a:t> </a:t>
            </a:r>
            <a:r>
              <a:rPr lang="en-US" sz="2000" dirty="0" err="1" smtClean="0">
                <a:latin typeface="+mn-lt"/>
                <a:cs typeface="Arial"/>
              </a:rPr>
              <a:t>nam</a:t>
            </a:r>
            <a:r>
              <a:rPr lang="en-US" sz="2000" dirty="0" smtClean="0">
                <a:latin typeface="+mn-lt"/>
                <a:cs typeface="Arial"/>
              </a:rPr>
              <a:t> </a:t>
            </a:r>
            <a:r>
              <a:rPr lang="en-US" sz="2000" dirty="0" err="1" smtClean="0">
                <a:latin typeface="+mn-lt"/>
                <a:cs typeface="Arial"/>
              </a:rPr>
              <a:t>phasellus</a:t>
            </a:r>
            <a:r>
              <a:rPr lang="en-US" sz="2000" dirty="0" smtClean="0">
                <a:latin typeface="+mn-lt"/>
                <a:cs typeface="Arial"/>
              </a:rPr>
              <a:t>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nisl</a:t>
            </a:r>
            <a:r>
              <a:rPr lang="en-US" sz="2000" dirty="0" smtClean="0">
                <a:latin typeface="+mn-lt"/>
                <a:cs typeface="Arial"/>
              </a:rPr>
              <a:t> </a:t>
            </a:r>
            <a:r>
              <a:rPr lang="en-US" sz="2000" dirty="0" err="1" smtClean="0">
                <a:latin typeface="+mn-lt"/>
                <a:cs typeface="Arial"/>
              </a:rPr>
              <a:t>libero</a:t>
            </a:r>
            <a:r>
              <a:rPr lang="en-US" sz="2000" dirty="0" smtClean="0">
                <a:latin typeface="+mn-lt"/>
                <a:cs typeface="Arial"/>
              </a:rPr>
              <a:t> </a:t>
            </a:r>
            <a:r>
              <a:rPr lang="en-US" sz="2000" dirty="0" err="1" smtClean="0">
                <a:latin typeface="+mn-lt"/>
                <a:cs typeface="Arial"/>
              </a:rPr>
              <a:t>euismod</a:t>
            </a:r>
            <a:r>
              <a:rPr lang="en-US" sz="2000" dirty="0" smtClean="0">
                <a:latin typeface="+mn-lt"/>
                <a:cs typeface="Arial"/>
              </a:rPr>
              <a:t>. </a:t>
            </a:r>
            <a:r>
              <a:rPr lang="en-US" sz="2000" dirty="0" err="1" smtClean="0">
                <a:latin typeface="+mn-lt"/>
                <a:cs typeface="Arial"/>
              </a:rPr>
              <a:t>Sollicitudin</a:t>
            </a:r>
            <a:r>
              <a:rPr lang="en-US" sz="2000" dirty="0" smtClean="0">
                <a:latin typeface="+mn-lt"/>
                <a:cs typeface="Arial"/>
              </a:rPr>
              <a:t> </a:t>
            </a:r>
            <a:r>
              <a:rPr lang="en-US" sz="2000" dirty="0" err="1" smtClean="0">
                <a:latin typeface="+mn-lt"/>
                <a:cs typeface="Arial"/>
              </a:rPr>
              <a:t>suscipit</a:t>
            </a:r>
            <a:r>
              <a:rPr lang="en-US" sz="2000" dirty="0" smtClean="0">
                <a:latin typeface="+mn-lt"/>
                <a:cs typeface="Arial"/>
              </a:rPr>
              <a:t> quam </a:t>
            </a:r>
            <a:r>
              <a:rPr lang="en-US" sz="2000" dirty="0" err="1" smtClean="0">
                <a:latin typeface="+mn-lt"/>
                <a:cs typeface="Arial"/>
              </a:rPr>
              <a:t>cras</a:t>
            </a:r>
            <a:r>
              <a:rPr lang="en-US" sz="2000" dirty="0" smtClean="0">
                <a:latin typeface="+mn-lt"/>
                <a:cs typeface="Arial"/>
              </a:rPr>
              <a:t> </a:t>
            </a:r>
            <a:r>
              <a:rPr lang="en-US" sz="2000" dirty="0" err="1" smtClean="0">
                <a:latin typeface="+mn-lt"/>
                <a:cs typeface="Arial"/>
              </a:rPr>
              <a:t>pellentesque</a:t>
            </a:r>
            <a:r>
              <a:rPr lang="en-US" sz="2000" dirty="0" smtClean="0">
                <a:latin typeface="+mn-lt"/>
                <a:cs typeface="Arial"/>
              </a:rPr>
              <a:t> habitant tempus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lorem</a:t>
            </a:r>
            <a:r>
              <a:rPr lang="en-US" sz="2000" dirty="0" smtClean="0">
                <a:latin typeface="+mn-lt"/>
                <a:cs typeface="Arial"/>
              </a:rPr>
              <a:t>.</a:t>
            </a:r>
            <a:endParaRPr lang="en-US" dirty="0"/>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lstStyle>
            <a:lvl1pPr>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lstStyle>
            <a:lvl1pPr>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85446873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p14="http://schemas.microsoft.com/office/powerpoint/2010/main" val="93588218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p14="http://schemas.microsoft.com/office/powerpoint/2010/main" val="16989734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Quote">
    <p:spTree>
      <p:nvGrpSpPr>
        <p:cNvPr id="1" name=""/>
        <p:cNvGrpSpPr/>
        <p:nvPr/>
      </p:nvGrpSpPr>
      <p:grpSpPr>
        <a:xfrm>
          <a:off x="0" y="0"/>
          <a:ext cx="0" cy="0"/>
          <a:chOff x="0" y="0"/>
          <a:chExt cx="0" cy="0"/>
        </a:xfrm>
      </p:grpSpPr>
      <p:pic>
        <p:nvPicPr>
          <p:cNvPr id="2" name="Picture 1" descr="quoteback.png"/>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8000"/>
          </a:xfrm>
          <a:prstGeom prst="rect">
            <a:avLst/>
          </a:prstGeom>
        </p:spPr>
      </p:pic>
      <p:sp>
        <p:nvSpPr>
          <p:cNvPr id="6" name="Text Placeholder 5"/>
          <p:cNvSpPr>
            <a:spLocks noGrp="1"/>
          </p:cNvSpPr>
          <p:nvPr>
            <p:ph type="body" sz="quarter" idx="10" hasCustomPrompt="1"/>
          </p:nvPr>
        </p:nvSpPr>
        <p:spPr>
          <a:xfrm>
            <a:off x="2133600" y="2209800"/>
            <a:ext cx="4953000" cy="533400"/>
          </a:xfrm>
          <a:prstGeom prst="rect">
            <a:avLst/>
          </a:prstGeom>
        </p:spPr>
        <p:txBody>
          <a:bodyPr/>
          <a:lstStyle>
            <a:lvl1pPr>
              <a:buNone/>
              <a:defRPr sz="2400" baseline="0">
                <a:solidFill>
                  <a:schemeClr val="accent4"/>
                </a:solidFill>
                <a:effectLst>
                  <a:outerShdw blurRad="38100" dist="12700" dir="5400000" algn="ctr" rotWithShape="0">
                    <a:srgbClr val="000000">
                      <a:alpha val="24000"/>
                    </a:srgbClr>
                  </a:outerShdw>
                </a:effectLst>
              </a:defRPr>
            </a:lvl1pPr>
          </a:lstStyle>
          <a:p>
            <a:pPr lvl="0"/>
            <a:r>
              <a:rPr lang="en-US" dirty="0" smtClean="0"/>
              <a:t>Important data point or quote.</a:t>
            </a:r>
            <a:endParaRPr lang="en-US" dirty="0"/>
          </a:p>
        </p:txBody>
      </p:sp>
      <p:sp>
        <p:nvSpPr>
          <p:cNvPr id="8" name="Text Placeholder 7"/>
          <p:cNvSpPr>
            <a:spLocks noGrp="1"/>
          </p:cNvSpPr>
          <p:nvPr>
            <p:ph type="body" sz="quarter" idx="11" hasCustomPrompt="1"/>
          </p:nvPr>
        </p:nvSpPr>
        <p:spPr>
          <a:xfrm>
            <a:off x="2133600" y="2514600"/>
            <a:ext cx="4953000" cy="2209800"/>
          </a:xfrm>
          <a:prstGeom prst="rect">
            <a:avLst/>
          </a:prstGeom>
        </p:spPr>
        <p:txBody>
          <a:bodyPr/>
          <a:lstStyle>
            <a:lvl1pPr marL="0" indent="0">
              <a:spcBef>
                <a:spcPts val="0"/>
              </a:spcBef>
              <a:buNone/>
              <a:defRPr sz="2000">
                <a:latin typeface="+mn-lt"/>
              </a:defRPr>
            </a:lvl1pPr>
          </a:lstStyle>
          <a:p>
            <a:pPr lvl="0"/>
            <a:r>
              <a:rPr lang="en-US" sz="2000" dirty="0" err="1" smtClean="0">
                <a:latin typeface="+mn-lt"/>
                <a:cs typeface="Arial"/>
              </a:rPr>
              <a:t>Congue</a:t>
            </a:r>
            <a:r>
              <a:rPr lang="en-US" sz="2000" dirty="0" smtClean="0">
                <a:latin typeface="+mn-lt"/>
                <a:cs typeface="Arial"/>
              </a:rPr>
              <a:t> </a:t>
            </a:r>
            <a:r>
              <a:rPr lang="en-US" sz="2000" dirty="0" err="1" smtClean="0">
                <a:latin typeface="+mn-lt"/>
                <a:cs typeface="Arial"/>
              </a:rPr>
              <a:t>luctus</a:t>
            </a:r>
            <a:r>
              <a:rPr lang="en-US" sz="2000" dirty="0" smtClean="0">
                <a:latin typeface="+mn-lt"/>
                <a:cs typeface="Arial"/>
              </a:rPr>
              <a:t> </a:t>
            </a:r>
            <a:r>
              <a:rPr lang="en-US" sz="2000" dirty="0" err="1" smtClean="0">
                <a:latin typeface="+mn-lt"/>
                <a:cs typeface="Arial"/>
              </a:rPr>
              <a:t>erat</a:t>
            </a:r>
            <a:r>
              <a:rPr lang="en-US" sz="2000" dirty="0" smtClean="0">
                <a:latin typeface="+mn-lt"/>
                <a:cs typeface="Arial"/>
              </a:rPr>
              <a:t>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praesent</a:t>
            </a:r>
            <a:r>
              <a:rPr lang="en-US" sz="2000" dirty="0" smtClean="0">
                <a:latin typeface="+mn-lt"/>
                <a:cs typeface="Arial"/>
              </a:rPr>
              <a:t> lacus </a:t>
            </a:r>
            <a:r>
              <a:rPr lang="en-US" sz="2000" dirty="0" err="1" smtClean="0">
                <a:latin typeface="+mn-lt"/>
                <a:cs typeface="Arial"/>
              </a:rPr>
              <a:t>donec</a:t>
            </a:r>
            <a:r>
              <a:rPr lang="en-US" sz="2000" dirty="0" smtClean="0">
                <a:latin typeface="+mn-lt"/>
                <a:cs typeface="Arial"/>
              </a:rPr>
              <a:t> </a:t>
            </a:r>
            <a:r>
              <a:rPr lang="en-US" sz="2000" dirty="0" err="1" smtClean="0">
                <a:latin typeface="+mn-lt"/>
                <a:cs typeface="Arial"/>
              </a:rPr>
              <a:t>nulla</a:t>
            </a:r>
            <a:r>
              <a:rPr lang="en-US" sz="2000" dirty="0" smtClean="0">
                <a:latin typeface="+mn-lt"/>
                <a:cs typeface="Arial"/>
              </a:rPr>
              <a:t> </a:t>
            </a:r>
            <a:r>
              <a:rPr lang="en-US" sz="2000" dirty="0" err="1" smtClean="0">
                <a:latin typeface="+mn-lt"/>
                <a:cs typeface="Arial"/>
              </a:rPr>
              <a:t>tortor</a:t>
            </a:r>
            <a:r>
              <a:rPr lang="en-US" sz="2000" dirty="0" smtClean="0">
                <a:latin typeface="+mn-lt"/>
                <a:cs typeface="Arial"/>
              </a:rPr>
              <a:t> </a:t>
            </a:r>
            <a:r>
              <a:rPr lang="en-US" sz="2000" dirty="0" err="1" smtClean="0">
                <a:latin typeface="+mn-lt"/>
                <a:cs typeface="Arial"/>
              </a:rPr>
              <a:t>Lorem</a:t>
            </a:r>
            <a:r>
              <a:rPr lang="en-US" sz="2000" dirty="0" smtClean="0">
                <a:latin typeface="+mn-lt"/>
                <a:cs typeface="Arial"/>
              </a:rPr>
              <a:t>. </a:t>
            </a:r>
            <a:r>
              <a:rPr lang="en-US" sz="2000" dirty="0" err="1" smtClean="0">
                <a:latin typeface="+mn-lt"/>
                <a:cs typeface="Arial"/>
              </a:rPr>
              <a:t>Euismod</a:t>
            </a:r>
            <a:r>
              <a:rPr lang="en-US" sz="2000" dirty="0" smtClean="0">
                <a:latin typeface="+mn-lt"/>
                <a:cs typeface="Arial"/>
              </a:rPr>
              <a:t> </a:t>
            </a:r>
            <a:r>
              <a:rPr lang="en-US" sz="2000" dirty="0" err="1" smtClean="0">
                <a:latin typeface="+mn-lt"/>
                <a:cs typeface="Arial"/>
              </a:rPr>
              <a:t>morbi</a:t>
            </a:r>
            <a:r>
              <a:rPr lang="en-US" sz="2000" dirty="0" smtClean="0">
                <a:latin typeface="+mn-lt"/>
                <a:cs typeface="Arial"/>
              </a:rPr>
              <a:t>. </a:t>
            </a:r>
            <a:r>
              <a:rPr lang="en-US" sz="2000" dirty="0" err="1" smtClean="0">
                <a:latin typeface="+mn-lt"/>
                <a:cs typeface="Arial"/>
              </a:rPr>
              <a:t>Dis</a:t>
            </a:r>
            <a:r>
              <a:rPr lang="en-US" sz="2000" dirty="0" smtClean="0">
                <a:latin typeface="+mn-lt"/>
                <a:cs typeface="Arial"/>
              </a:rPr>
              <a:t> dui </a:t>
            </a:r>
            <a:r>
              <a:rPr lang="en-US" sz="2000" dirty="0" err="1" smtClean="0">
                <a:latin typeface="+mn-lt"/>
                <a:cs typeface="Arial"/>
              </a:rPr>
              <a:t>enim</a:t>
            </a:r>
            <a:r>
              <a:rPr lang="en-US" sz="2000" dirty="0" smtClean="0">
                <a:latin typeface="+mn-lt"/>
                <a:cs typeface="Arial"/>
              </a:rPr>
              <a:t> </a:t>
            </a:r>
            <a:r>
              <a:rPr lang="en-US" sz="2000" dirty="0" err="1" smtClean="0">
                <a:latin typeface="+mn-lt"/>
                <a:cs typeface="Arial"/>
              </a:rPr>
              <a:t>accumsan</a:t>
            </a:r>
            <a:r>
              <a:rPr lang="en-US" sz="2000" dirty="0" smtClean="0">
                <a:latin typeface="+mn-lt"/>
                <a:cs typeface="Arial"/>
              </a:rPr>
              <a:t> </a:t>
            </a:r>
            <a:r>
              <a:rPr lang="en-US" sz="2000" dirty="0" err="1" smtClean="0">
                <a:latin typeface="+mn-lt"/>
                <a:cs typeface="Arial"/>
              </a:rPr>
              <a:t>sociosqu</a:t>
            </a:r>
            <a:r>
              <a:rPr lang="en-US" sz="2000" dirty="0" smtClean="0">
                <a:latin typeface="+mn-lt"/>
                <a:cs typeface="Arial"/>
              </a:rPr>
              <a:t> </a:t>
            </a:r>
            <a:r>
              <a:rPr lang="en-US" sz="2000" dirty="0" err="1" smtClean="0">
                <a:latin typeface="+mn-lt"/>
                <a:cs typeface="Arial"/>
              </a:rPr>
              <a:t>mauris</a:t>
            </a:r>
            <a:r>
              <a:rPr lang="en-US" sz="2000" dirty="0" smtClean="0">
                <a:latin typeface="+mn-lt"/>
                <a:cs typeface="Arial"/>
              </a:rPr>
              <a:t> </a:t>
            </a:r>
            <a:r>
              <a:rPr lang="en-US" sz="2000" dirty="0" err="1" smtClean="0">
                <a:latin typeface="+mn-lt"/>
                <a:cs typeface="Arial"/>
              </a:rPr>
              <a:t>tristique</a:t>
            </a:r>
            <a:r>
              <a:rPr lang="en-US" sz="2000" dirty="0" smtClean="0">
                <a:latin typeface="+mn-lt"/>
                <a:cs typeface="Arial"/>
              </a:rPr>
              <a:t> </a:t>
            </a:r>
            <a:r>
              <a:rPr lang="en-US" sz="2000" dirty="0" err="1" smtClean="0">
                <a:latin typeface="+mn-lt"/>
                <a:cs typeface="Arial"/>
              </a:rPr>
              <a:t>etiam</a:t>
            </a:r>
            <a:r>
              <a:rPr lang="en-US" sz="2000" dirty="0" smtClean="0">
                <a:latin typeface="+mn-lt"/>
                <a:cs typeface="Arial"/>
              </a:rPr>
              <a:t> </a:t>
            </a:r>
            <a:r>
              <a:rPr lang="en-US" sz="2000" dirty="0" err="1" smtClean="0">
                <a:latin typeface="+mn-lt"/>
                <a:cs typeface="Arial"/>
              </a:rPr>
              <a:t>feugiat</a:t>
            </a:r>
            <a:r>
              <a:rPr lang="en-US" sz="2000" dirty="0" smtClean="0">
                <a:latin typeface="+mn-lt"/>
                <a:cs typeface="Arial"/>
              </a:rPr>
              <a:t> </a:t>
            </a:r>
            <a:r>
              <a:rPr lang="en-US" sz="2000" dirty="0" err="1" smtClean="0">
                <a:latin typeface="+mn-lt"/>
                <a:cs typeface="Arial"/>
              </a:rPr>
              <a:t>nam</a:t>
            </a:r>
            <a:r>
              <a:rPr lang="en-US" sz="2000" dirty="0" smtClean="0">
                <a:latin typeface="+mn-lt"/>
                <a:cs typeface="Arial"/>
              </a:rPr>
              <a:t> </a:t>
            </a:r>
            <a:r>
              <a:rPr lang="en-US" sz="2000" dirty="0" err="1" smtClean="0">
                <a:latin typeface="+mn-lt"/>
                <a:cs typeface="Arial"/>
              </a:rPr>
              <a:t>phasellus</a:t>
            </a:r>
            <a:r>
              <a:rPr lang="en-US" sz="2000" dirty="0" smtClean="0">
                <a:latin typeface="+mn-lt"/>
                <a:cs typeface="Arial"/>
              </a:rPr>
              <a:t>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nisl</a:t>
            </a:r>
            <a:r>
              <a:rPr lang="en-US" sz="2000" dirty="0" smtClean="0">
                <a:latin typeface="+mn-lt"/>
                <a:cs typeface="Arial"/>
              </a:rPr>
              <a:t> </a:t>
            </a:r>
            <a:r>
              <a:rPr lang="en-US" sz="2000" dirty="0" err="1" smtClean="0">
                <a:latin typeface="+mn-lt"/>
                <a:cs typeface="Arial"/>
              </a:rPr>
              <a:t>libero</a:t>
            </a:r>
            <a:r>
              <a:rPr lang="en-US" sz="2000" dirty="0" smtClean="0">
                <a:latin typeface="+mn-lt"/>
                <a:cs typeface="Arial"/>
              </a:rPr>
              <a:t> </a:t>
            </a:r>
            <a:r>
              <a:rPr lang="en-US" sz="2000" dirty="0" err="1" smtClean="0">
                <a:latin typeface="+mn-lt"/>
                <a:cs typeface="Arial"/>
              </a:rPr>
              <a:t>euismod</a:t>
            </a:r>
            <a:r>
              <a:rPr lang="en-US" sz="2000" dirty="0" smtClean="0">
                <a:latin typeface="+mn-lt"/>
                <a:cs typeface="Arial"/>
              </a:rPr>
              <a:t>. </a:t>
            </a:r>
            <a:r>
              <a:rPr lang="en-US" sz="2000" dirty="0" err="1" smtClean="0">
                <a:latin typeface="+mn-lt"/>
                <a:cs typeface="Arial"/>
              </a:rPr>
              <a:t>Sollicitudin</a:t>
            </a:r>
            <a:r>
              <a:rPr lang="en-US" sz="2000" dirty="0" smtClean="0">
                <a:latin typeface="+mn-lt"/>
                <a:cs typeface="Arial"/>
              </a:rPr>
              <a:t> </a:t>
            </a:r>
            <a:r>
              <a:rPr lang="en-US" sz="2000" dirty="0" err="1" smtClean="0">
                <a:latin typeface="+mn-lt"/>
                <a:cs typeface="Arial"/>
              </a:rPr>
              <a:t>suscipit</a:t>
            </a:r>
            <a:r>
              <a:rPr lang="en-US" sz="2000" dirty="0" smtClean="0">
                <a:latin typeface="+mn-lt"/>
                <a:cs typeface="Arial"/>
              </a:rPr>
              <a:t> quam </a:t>
            </a:r>
            <a:r>
              <a:rPr lang="en-US" sz="2000" dirty="0" err="1" smtClean="0">
                <a:latin typeface="+mn-lt"/>
                <a:cs typeface="Arial"/>
              </a:rPr>
              <a:t>cras</a:t>
            </a:r>
            <a:r>
              <a:rPr lang="en-US" sz="2000" dirty="0" smtClean="0">
                <a:latin typeface="+mn-lt"/>
                <a:cs typeface="Arial"/>
              </a:rPr>
              <a:t> </a:t>
            </a:r>
            <a:r>
              <a:rPr lang="en-US" sz="2000" dirty="0" err="1" smtClean="0">
                <a:latin typeface="+mn-lt"/>
                <a:cs typeface="Arial"/>
              </a:rPr>
              <a:t>pellentesque</a:t>
            </a:r>
            <a:r>
              <a:rPr lang="en-US" sz="2000" dirty="0" smtClean="0">
                <a:latin typeface="+mn-lt"/>
                <a:cs typeface="Arial"/>
              </a:rPr>
              <a:t> habitant tempus </a:t>
            </a:r>
            <a:r>
              <a:rPr lang="en-US" sz="2000" dirty="0" err="1" smtClean="0">
                <a:latin typeface="+mn-lt"/>
                <a:cs typeface="Arial"/>
              </a:rPr>
              <a:t>ultrices</a:t>
            </a:r>
            <a:r>
              <a:rPr lang="en-US" sz="2000" dirty="0" smtClean="0">
                <a:latin typeface="+mn-lt"/>
                <a:cs typeface="Arial"/>
              </a:rPr>
              <a:t> </a:t>
            </a:r>
            <a:r>
              <a:rPr lang="en-US" sz="2000" dirty="0" err="1" smtClean="0">
                <a:latin typeface="+mn-lt"/>
                <a:cs typeface="Arial"/>
              </a:rPr>
              <a:t>lorem</a:t>
            </a:r>
            <a:r>
              <a:rPr lang="en-US" sz="2000" dirty="0" smtClean="0">
                <a:latin typeface="+mn-lt"/>
                <a:cs typeface="Arial"/>
              </a:rPr>
              <a:t>.</a:t>
            </a:r>
            <a:endParaRPr lang="en-US" dirty="0"/>
          </a:p>
        </p:txBody>
      </p:sp>
      <p:sp>
        <p:nvSpPr>
          <p:cNvPr id="12" name="Text Placeholder 11"/>
          <p:cNvSpPr>
            <a:spLocks noGrp="1"/>
          </p:cNvSpPr>
          <p:nvPr>
            <p:ph type="body" sz="quarter" idx="12" hasCustomPrompt="1"/>
          </p:nvPr>
        </p:nvSpPr>
        <p:spPr>
          <a:xfrm>
            <a:off x="1600200" y="2057400"/>
            <a:ext cx="533400" cy="685800"/>
          </a:xfrm>
          <a:prstGeom prst="rect">
            <a:avLst/>
          </a:prstGeom>
        </p:spPr>
        <p:txBody>
          <a:bodyPr/>
          <a:lstStyle>
            <a:lvl1pPr>
              <a:buNone/>
              <a:defRPr sz="6000">
                <a:solidFill>
                  <a:schemeClr val="bg1">
                    <a:lumMod val="75000"/>
                  </a:schemeClr>
                </a:solidFill>
                <a:latin typeface="Bookman Old Style" pitchFamily="18" charset="0"/>
              </a:defRPr>
            </a:lvl1pPr>
          </a:lstStyle>
          <a:p>
            <a:pPr lvl="0"/>
            <a:r>
              <a:rPr lang="en-US" dirty="0" smtClean="0"/>
              <a:t>“</a:t>
            </a:r>
            <a:endParaRPr lang="en-US" dirty="0"/>
          </a:p>
        </p:txBody>
      </p:sp>
      <p:sp>
        <p:nvSpPr>
          <p:cNvPr id="13" name="Text Placeholder 11"/>
          <p:cNvSpPr>
            <a:spLocks noGrp="1"/>
          </p:cNvSpPr>
          <p:nvPr>
            <p:ph type="body" sz="quarter" idx="13" hasCustomPrompt="1"/>
          </p:nvPr>
        </p:nvSpPr>
        <p:spPr>
          <a:xfrm rot="10800000">
            <a:off x="6858001" y="4191000"/>
            <a:ext cx="533400" cy="685800"/>
          </a:xfrm>
          <a:prstGeom prst="rect">
            <a:avLst/>
          </a:prstGeom>
        </p:spPr>
        <p:txBody>
          <a:bodyPr/>
          <a:lstStyle>
            <a:lvl1pPr>
              <a:buNone/>
              <a:defRPr sz="6000">
                <a:solidFill>
                  <a:schemeClr val="bg1">
                    <a:lumMod val="75000"/>
                  </a:schemeClr>
                </a:solidFill>
                <a:latin typeface="Bookman Old Style" pitchFamily="18" charset="0"/>
              </a:defRPr>
            </a:lvl1pPr>
          </a:lstStyle>
          <a:p>
            <a:pPr lvl="0"/>
            <a:r>
              <a:rPr lang="en-US" dirty="0" smtClean="0"/>
              <a:t>“</a:t>
            </a:r>
            <a:endParaRPr lang="en-US" dirty="0"/>
          </a:p>
        </p:txBody>
      </p:sp>
    </p:spTree>
    <p:extLst>
      <p:ext uri="{BB962C8B-B14F-4D97-AF65-F5344CB8AC3E}">
        <p14:creationId xmlns:p14="http://schemas.microsoft.com/office/powerpoint/2010/main" val="160342586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p14="http://schemas.microsoft.com/office/powerpoint/2010/main" val="1456151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urnt Oran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0" cy="6857542"/>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48423919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Purple Extra Content">
    <p:spTree>
      <p:nvGrpSpPr>
        <p:cNvPr id="1" name=""/>
        <p:cNvGrpSpPr/>
        <p:nvPr/>
      </p:nvGrpSpPr>
      <p:grpSpPr>
        <a:xfrm>
          <a:off x="0" y="0"/>
          <a:ext cx="0" cy="0"/>
          <a:chOff x="0" y="0"/>
          <a:chExt cx="0" cy="0"/>
        </a:xfrm>
      </p:grpSpPr>
      <p:pic>
        <p:nvPicPr>
          <p:cNvPr id="3" name="Picture 2" descr="MainBack4_v2.png"/>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Tree>
    <p:extLst>
      <p:ext uri="{BB962C8B-B14F-4D97-AF65-F5344CB8AC3E}">
        <p14:creationId xmlns:p14="http://schemas.microsoft.com/office/powerpoint/2010/main" val="427420195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p:cNvSpPr/>
          <p:nvPr userDrawn="1"/>
        </p:nvSpPr>
        <p:spPr>
          <a:xfrm>
            <a:off x="0" y="0"/>
            <a:ext cx="9144000" cy="3077308"/>
          </a:xfrm>
          <a:prstGeom prst="rect">
            <a:avLst/>
          </a:prstGeom>
          <a:solidFill>
            <a:schemeClr val="bg1"/>
          </a:solidFill>
          <a:ln>
            <a:noFill/>
          </a:ln>
          <a:effectLst>
            <a:outerShdw blurRad="212725" dist="38100" dir="5400000"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7200" y="76200"/>
            <a:ext cx="4257431" cy="2698262"/>
          </a:xfrm>
          <a:prstGeom prst="rect">
            <a:avLst/>
          </a:prstGeom>
        </p:spPr>
      </p:pic>
      <p:pic>
        <p:nvPicPr>
          <p:cNvPr id="8" name="Picture 7" descr="Noel-Levitz_logo.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0898" y="1676400"/>
            <a:ext cx="3562204" cy="829132"/>
          </a:xfrm>
          <a:prstGeom prst="rect">
            <a:avLst/>
          </a:prstGeom>
        </p:spPr>
      </p:pic>
      <p:sp>
        <p:nvSpPr>
          <p:cNvPr id="9" name="Rectangle 8"/>
          <p:cNvSpPr/>
          <p:nvPr userDrawn="1"/>
        </p:nvSpPr>
        <p:spPr>
          <a:xfrm>
            <a:off x="0" y="2917090"/>
            <a:ext cx="9144000" cy="76200"/>
          </a:xfrm>
          <a:prstGeom prst="rect">
            <a:avLst/>
          </a:prstGeom>
          <a:solidFill>
            <a:srgbClr val="E318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userDrawn="1"/>
        </p:nvCxnSpPr>
        <p:spPr>
          <a:xfrm>
            <a:off x="1981200" y="4771293"/>
            <a:ext cx="5181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a:off x="0" y="2772507"/>
            <a:ext cx="91440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14"/>
          <p:cNvSpPr>
            <a:spLocks noGrp="1"/>
          </p:cNvSpPr>
          <p:nvPr>
            <p:ph type="body" sz="quarter" idx="10" hasCustomPrompt="1"/>
          </p:nvPr>
        </p:nvSpPr>
        <p:spPr>
          <a:xfrm>
            <a:off x="0" y="3962400"/>
            <a:ext cx="9144000" cy="838200"/>
          </a:xfrm>
          <a:prstGeom prst="rect">
            <a:avLst/>
          </a:prstGeom>
        </p:spPr>
        <p:txBody>
          <a:bodyPr anchor="ctr">
            <a:noAutofit/>
          </a:bodyPr>
          <a:lstStyle>
            <a:lvl1pPr marL="0" indent="0" algn="ctr">
              <a:buNone/>
              <a:defRPr sz="4000" b="1" baseline="0">
                <a:solidFill>
                  <a:schemeClr val="tx1"/>
                </a:solidFill>
                <a:effectLst>
                  <a:outerShdw blurRad="38100" dist="12700" dir="5400000" algn="ctr" rotWithShape="0">
                    <a:srgbClr val="000000">
                      <a:alpha val="24000"/>
                    </a:srgbClr>
                  </a:outerShdw>
                </a:effectLst>
                <a:latin typeface="+mj-lt"/>
              </a:defRPr>
            </a:lvl1pPr>
          </a:lstStyle>
          <a:p>
            <a:pPr lvl="0"/>
            <a:r>
              <a:rPr lang="en-US" dirty="0" smtClean="0"/>
              <a:t>Title of Presentation</a:t>
            </a:r>
            <a:endParaRPr lang="en-US" dirty="0"/>
          </a:p>
        </p:txBody>
      </p:sp>
      <p:sp>
        <p:nvSpPr>
          <p:cNvPr id="17" name="Text Placeholder 16"/>
          <p:cNvSpPr>
            <a:spLocks noGrp="1"/>
          </p:cNvSpPr>
          <p:nvPr>
            <p:ph type="body" sz="quarter" idx="11" hasCustomPrompt="1"/>
          </p:nvPr>
        </p:nvSpPr>
        <p:spPr>
          <a:xfrm>
            <a:off x="0" y="5029200"/>
            <a:ext cx="9144000" cy="457200"/>
          </a:xfrm>
          <a:prstGeom prst="rect">
            <a:avLst/>
          </a:prstGeom>
        </p:spPr>
        <p:txBody>
          <a:bodyPr>
            <a:noAutofit/>
          </a:bodyPr>
          <a:lstStyle>
            <a:lvl1pPr marL="0" indent="0" algn="ctr">
              <a:buNone/>
              <a:defRPr sz="2000" baseline="0"/>
            </a:lvl1pPr>
          </a:lstStyle>
          <a:p>
            <a:pPr lvl="0"/>
            <a:r>
              <a:rPr lang="en-US" dirty="0" smtClean="0"/>
              <a:t>Presented by Jane John Doe</a:t>
            </a:r>
            <a:endParaRPr lang="en-US" dirty="0"/>
          </a:p>
        </p:txBody>
      </p:sp>
      <p:sp>
        <p:nvSpPr>
          <p:cNvPr id="18" name="Text Placeholder 16"/>
          <p:cNvSpPr>
            <a:spLocks noGrp="1"/>
          </p:cNvSpPr>
          <p:nvPr>
            <p:ph type="body" sz="quarter" idx="12" hasCustomPrompt="1"/>
          </p:nvPr>
        </p:nvSpPr>
        <p:spPr>
          <a:xfrm>
            <a:off x="0" y="5410200"/>
            <a:ext cx="9144000" cy="457200"/>
          </a:xfrm>
          <a:prstGeom prst="rect">
            <a:avLst/>
          </a:prstGeom>
        </p:spPr>
        <p:txBody>
          <a:bodyPr>
            <a:noAutofit/>
          </a:bodyPr>
          <a:lstStyle>
            <a:lvl1pPr marL="0" indent="0" algn="ctr">
              <a:buNone/>
              <a:defRPr sz="1700" i="1" baseline="0"/>
            </a:lvl1pPr>
          </a:lstStyle>
          <a:p>
            <a:pPr lvl="0"/>
            <a:r>
              <a:rPr lang="en-US" dirty="0" smtClean="0"/>
              <a:t>Senior Vice President</a:t>
            </a:r>
            <a:endParaRPr lang="en-US" dirty="0"/>
          </a:p>
        </p:txBody>
      </p:sp>
      <p:sp>
        <p:nvSpPr>
          <p:cNvPr id="3" name="Rectangle 2"/>
          <p:cNvSpPr/>
          <p:nvPr userDrawn="1"/>
        </p:nvSpPr>
        <p:spPr>
          <a:xfrm>
            <a:off x="8944" y="6477000"/>
            <a:ext cx="9144000" cy="230832"/>
          </a:xfrm>
          <a:prstGeom prst="rect">
            <a:avLst/>
          </a:prstGeom>
        </p:spPr>
        <p:txBody>
          <a:bodyPr wrap="square">
            <a:spAutoFit/>
          </a:bodyPr>
          <a:lstStyle/>
          <a:p>
            <a:pPr algn="ctr"/>
            <a:r>
              <a:rPr lang="en-US" sz="900" dirty="0" smtClean="0">
                <a:solidFill>
                  <a:prstClr val="black"/>
                </a:solidFill>
              </a:rPr>
              <a:t>All material in this presentation, including text and images, is the property of Noel-Levitz, LLC. Permission is required to reproduce information.</a:t>
            </a:r>
            <a:endParaRPr lang="en-US" sz="900" dirty="0">
              <a:solidFill>
                <a:prstClr val="black"/>
              </a:solidFill>
            </a:endParaRPr>
          </a:p>
        </p:txBody>
      </p:sp>
    </p:spTree>
    <p:extLst>
      <p:ext uri="{BB962C8B-B14F-4D97-AF65-F5344CB8AC3E}">
        <p14:creationId xmlns:p14="http://schemas.microsoft.com/office/powerpoint/2010/main" val="189562865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bjectives Overview">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5940"/>
            <a:ext cx="9144000" cy="6858000"/>
          </a:xfrm>
          <a:prstGeom prst="rect">
            <a:avLst/>
          </a:prstGeom>
        </p:spPr>
      </p:pic>
      <p:sp>
        <p:nvSpPr>
          <p:cNvPr id="29" name="Text Placeholder 28"/>
          <p:cNvSpPr>
            <a:spLocks noGrp="1"/>
          </p:cNvSpPr>
          <p:nvPr>
            <p:ph type="body" sz="quarter" idx="10" hasCustomPrompt="1"/>
          </p:nvPr>
        </p:nvSpPr>
        <p:spPr>
          <a:xfrm>
            <a:off x="914400" y="609600"/>
            <a:ext cx="8229600" cy="685800"/>
          </a:xfrm>
          <a:prstGeom prst="rect">
            <a:avLst/>
          </a:prstGeom>
        </p:spPr>
        <p:txBody>
          <a:bodyPr>
            <a:noAutofit/>
          </a:bodyPr>
          <a:lstStyle>
            <a:lvl1pPr marL="0">
              <a:buNone/>
              <a:defRPr sz="3600" b="1">
                <a:solidFill>
                  <a:srgbClr val="000000"/>
                </a:solidFill>
                <a:effectLst>
                  <a:outerShdw blurRad="38100" dist="12700" dir="5400000" algn="ctr" rotWithShape="0">
                    <a:srgbClr val="000000">
                      <a:alpha val="24000"/>
                    </a:srgbClr>
                  </a:outerShdw>
                </a:effectLst>
                <a:latin typeface="+mj-lt"/>
              </a:defRPr>
            </a:lvl1pPr>
          </a:lstStyle>
          <a:p>
            <a:pPr lvl="0"/>
            <a:r>
              <a:rPr lang="en-US" dirty="0" smtClean="0"/>
              <a:t>Today’s Objectives</a:t>
            </a:r>
            <a:endParaRPr lang="en-US" dirty="0"/>
          </a:p>
        </p:txBody>
      </p:sp>
      <p:sp>
        <p:nvSpPr>
          <p:cNvPr id="31" name="Text Placeholder 30"/>
          <p:cNvSpPr>
            <a:spLocks noGrp="1"/>
          </p:cNvSpPr>
          <p:nvPr>
            <p:ph type="body" sz="quarter" idx="11" hasCustomPrompt="1"/>
          </p:nvPr>
        </p:nvSpPr>
        <p:spPr>
          <a:xfrm>
            <a:off x="1905000" y="19050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1</a:t>
            </a:r>
            <a:endParaRPr lang="en-US" dirty="0"/>
          </a:p>
        </p:txBody>
      </p:sp>
      <p:sp>
        <p:nvSpPr>
          <p:cNvPr id="32" name="Text Placeholder 30"/>
          <p:cNvSpPr>
            <a:spLocks noGrp="1"/>
          </p:cNvSpPr>
          <p:nvPr>
            <p:ph type="body" sz="quarter" idx="12" hasCustomPrompt="1"/>
          </p:nvPr>
        </p:nvSpPr>
        <p:spPr>
          <a:xfrm>
            <a:off x="1905000" y="29718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2</a:t>
            </a:r>
            <a:endParaRPr lang="en-US" dirty="0"/>
          </a:p>
        </p:txBody>
      </p:sp>
      <p:sp>
        <p:nvSpPr>
          <p:cNvPr id="33" name="Text Placeholder 30"/>
          <p:cNvSpPr>
            <a:spLocks noGrp="1"/>
          </p:cNvSpPr>
          <p:nvPr>
            <p:ph type="body" sz="quarter" idx="13" hasCustomPrompt="1"/>
          </p:nvPr>
        </p:nvSpPr>
        <p:spPr>
          <a:xfrm>
            <a:off x="1905000" y="40386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3</a:t>
            </a:r>
            <a:endParaRPr lang="en-US" dirty="0"/>
          </a:p>
        </p:txBody>
      </p:sp>
      <p:sp>
        <p:nvSpPr>
          <p:cNvPr id="34" name="Text Placeholder 30"/>
          <p:cNvSpPr>
            <a:spLocks noGrp="1"/>
          </p:cNvSpPr>
          <p:nvPr>
            <p:ph type="body" sz="quarter" idx="14" hasCustomPrompt="1"/>
          </p:nvPr>
        </p:nvSpPr>
        <p:spPr>
          <a:xfrm>
            <a:off x="1905000" y="5105400"/>
            <a:ext cx="7239000" cy="457200"/>
          </a:xfrm>
          <a:prstGeom prst="rect">
            <a:avLst/>
          </a:prstGeom>
        </p:spPr>
        <p:txBody>
          <a:bodyPr>
            <a:noAutofit/>
          </a:bodyPr>
          <a:lstStyle>
            <a:lvl1pPr marL="0">
              <a:buNone/>
              <a:defRPr sz="2400" baseline="0">
                <a:effectLst>
                  <a:outerShdw blurRad="38100" dist="12700" dir="5400000" algn="tl" rotWithShape="0">
                    <a:prstClr val="black">
                      <a:alpha val="24000"/>
                    </a:prstClr>
                  </a:outerShdw>
                </a:effectLst>
              </a:defRPr>
            </a:lvl1pPr>
          </a:lstStyle>
          <a:p>
            <a:pPr lvl="0"/>
            <a:r>
              <a:rPr lang="en-US" dirty="0" smtClean="0"/>
              <a:t>Objective 4</a:t>
            </a:r>
            <a:endParaRPr lang="en-US" dirty="0"/>
          </a:p>
        </p:txBody>
      </p:sp>
    </p:spTree>
    <p:extLst>
      <p:ext uri="{BB962C8B-B14F-4D97-AF65-F5344CB8AC3E}">
        <p14:creationId xmlns:p14="http://schemas.microsoft.com/office/powerpoint/2010/main" val="222391214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bjectives Titl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5486" y="1600"/>
            <a:ext cx="9149486" cy="686211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0" hasCustomPrompt="1"/>
          </p:nvPr>
        </p:nvSpPr>
        <p:spPr>
          <a:xfrm>
            <a:off x="3124200" y="1066800"/>
            <a:ext cx="4191000" cy="3733800"/>
          </a:xfrm>
          <a:prstGeom prst="rect">
            <a:avLst/>
          </a:prstGeom>
        </p:spPr>
        <p:txBody>
          <a:bodyPr anchor="ctr">
            <a:noAutofit/>
          </a:bodyPr>
          <a:lstStyle>
            <a:lvl1pPr algn="ctr">
              <a:buNone/>
              <a:defRPr sz="19900" b="1">
                <a:solidFill>
                  <a:schemeClr val="bg1">
                    <a:lumMod val="85000"/>
                  </a:schemeClr>
                </a:solidFill>
                <a:latin typeface="+mj-lt"/>
              </a:defRPr>
            </a:lvl1pPr>
          </a:lstStyle>
          <a:p>
            <a:pPr lvl="0"/>
            <a:r>
              <a:rPr lang="en-US" dirty="0" smtClean="0"/>
              <a:t>1</a:t>
            </a:r>
            <a:endParaRPr lang="en-US" dirty="0"/>
          </a:p>
        </p:txBody>
      </p:sp>
      <p:sp>
        <p:nvSpPr>
          <p:cNvPr id="8" name="Text Placeholder 7"/>
          <p:cNvSpPr>
            <a:spLocks noGrp="1"/>
          </p:cNvSpPr>
          <p:nvPr>
            <p:ph type="body" sz="quarter" idx="11" hasCustomPrompt="1"/>
          </p:nvPr>
        </p:nvSpPr>
        <p:spPr>
          <a:xfrm>
            <a:off x="5181600" y="2743200"/>
            <a:ext cx="3962400" cy="838200"/>
          </a:xfrm>
          <a:prstGeom prst="rect">
            <a:avLst/>
          </a:prstGeom>
        </p:spPr>
        <p:txBody>
          <a:bodyPr>
            <a:noAutofit/>
          </a:bodyPr>
          <a:lstStyle>
            <a:lvl1pPr marL="0">
              <a:buNone/>
              <a:defRPr sz="4000" b="1" baseline="0"/>
            </a:lvl1pPr>
          </a:lstStyle>
          <a:p>
            <a:pPr lvl="0"/>
            <a:r>
              <a:rPr lang="en-US" dirty="0" smtClean="0"/>
              <a:t>Objective Title</a:t>
            </a:r>
            <a:endParaRPr lang="en-US" dirty="0"/>
          </a:p>
        </p:txBody>
      </p:sp>
    </p:spTree>
    <p:extLst>
      <p:ext uri="{BB962C8B-B14F-4D97-AF65-F5344CB8AC3E}">
        <p14:creationId xmlns:p14="http://schemas.microsoft.com/office/powerpoint/2010/main" val="117918152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and Graph">
    <p:spTree>
      <p:nvGrpSpPr>
        <p:cNvPr id="1" name=""/>
        <p:cNvGrpSpPr/>
        <p:nvPr/>
      </p:nvGrpSpPr>
      <p:grpSpPr>
        <a:xfrm>
          <a:off x="0" y="0"/>
          <a:ext cx="0" cy="0"/>
          <a:chOff x="0" y="0"/>
          <a:chExt cx="0" cy="0"/>
        </a:xfrm>
      </p:grpSpPr>
      <p:pic>
        <p:nvPicPr>
          <p:cNvPr id="6" name="Picture 5" descr="chartpag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hart Placeholder 3"/>
          <p:cNvSpPr>
            <a:spLocks noGrp="1"/>
          </p:cNvSpPr>
          <p:nvPr>
            <p:ph type="chart" sz="quarter" idx="10" hasCustomPrompt="1"/>
          </p:nvPr>
        </p:nvSpPr>
        <p:spPr>
          <a:xfrm>
            <a:off x="1295400" y="1905000"/>
            <a:ext cx="6858000" cy="4038600"/>
          </a:xfrm>
          <a:prstGeom prst="rect">
            <a:avLst/>
          </a:prstGeom>
        </p:spPr>
        <p:txBody>
          <a:bodyPr/>
          <a:lstStyle>
            <a:lvl1pPr algn="ctr">
              <a:buNone/>
              <a:defRPr/>
            </a:lvl1pPr>
          </a:lstStyle>
          <a:p>
            <a:r>
              <a:rPr lang="en-US" dirty="0" smtClean="0"/>
              <a:t>Click to Insert Chart/Graph</a:t>
            </a:r>
            <a:endParaRPr lang="en-US" dirty="0"/>
          </a:p>
        </p:txBody>
      </p:sp>
      <p:sp>
        <p:nvSpPr>
          <p:cNvPr id="8" name="Text Placeholder 7"/>
          <p:cNvSpPr>
            <a:spLocks noGrp="1"/>
          </p:cNvSpPr>
          <p:nvPr>
            <p:ph type="body" sz="quarter" idx="11" hasCustomPrompt="1"/>
          </p:nvPr>
        </p:nvSpPr>
        <p:spPr>
          <a:xfrm>
            <a:off x="1752600" y="685800"/>
            <a:ext cx="5791200" cy="609600"/>
          </a:xfrm>
          <a:prstGeom prst="rect">
            <a:avLst/>
          </a:prstGeom>
        </p:spPr>
        <p:txBody>
          <a:bodyPr>
            <a:noAutofit/>
          </a:bodyPr>
          <a:lstStyle>
            <a:lvl1pPr marL="0" algn="ctr">
              <a:buNone/>
              <a:defRPr sz="3600" b="1" baseline="0">
                <a:solidFill>
                  <a:srgbClr val="000000"/>
                </a:solidFill>
                <a:effectLst>
                  <a:outerShdw blurRad="38100" dist="12700" dir="5400000" algn="ctr" rotWithShape="0">
                    <a:srgbClr val="000000">
                      <a:alpha val="24000"/>
                    </a:srgbClr>
                  </a:outerShdw>
                </a:effectLst>
              </a:defRPr>
            </a:lvl1pPr>
          </a:lstStyle>
          <a:p>
            <a:pPr lvl="0"/>
            <a:r>
              <a:rPr lang="en-US" dirty="0" smtClean="0"/>
              <a:t>Important data chart</a:t>
            </a:r>
            <a:endParaRPr lang="en-US" dirty="0"/>
          </a:p>
        </p:txBody>
      </p:sp>
    </p:spTree>
    <p:extLst>
      <p:ext uri="{BB962C8B-B14F-4D97-AF65-F5344CB8AC3E}">
        <p14:creationId xmlns:p14="http://schemas.microsoft.com/office/powerpoint/2010/main" val="326781095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Hunter Green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1" cy="6857543"/>
          </a:xfrm>
          <a:prstGeom prst="rect">
            <a:avLst/>
          </a:prstGeom>
        </p:spPr>
      </p:pic>
      <p:sp>
        <p:nvSpPr>
          <p:cNvPr id="10"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2"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Tree>
    <p:extLst>
      <p:ext uri="{BB962C8B-B14F-4D97-AF65-F5344CB8AC3E}">
        <p14:creationId xmlns:p14="http://schemas.microsoft.com/office/powerpoint/2010/main" val="129776364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Gol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270" y="457"/>
            <a:ext cx="9143390" cy="6857543"/>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81374122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Burnt Oran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 y="0"/>
            <a:ext cx="9143390" cy="6857542"/>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52072084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d Content">
    <p:spTree>
      <p:nvGrpSpPr>
        <p:cNvPr id="1" name=""/>
        <p:cNvGrpSpPr/>
        <p:nvPr/>
      </p:nvGrpSpPr>
      <p:grpSpPr>
        <a:xfrm>
          <a:off x="0" y="0"/>
          <a:ext cx="0" cy="0"/>
          <a:chOff x="0" y="0"/>
          <a:chExt cx="0" cy="0"/>
        </a:xfrm>
      </p:grpSpPr>
      <p:pic>
        <p:nvPicPr>
          <p:cNvPr id="2" name="Picture 1" descr="MainBack3_red.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a:noFill/>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22044276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 Content">
    <p:spTree>
      <p:nvGrpSpPr>
        <p:cNvPr id="1" name=""/>
        <p:cNvGrpSpPr/>
        <p:nvPr/>
      </p:nvGrpSpPr>
      <p:grpSpPr>
        <a:xfrm>
          <a:off x="0" y="0"/>
          <a:ext cx="0" cy="0"/>
          <a:chOff x="0" y="0"/>
          <a:chExt cx="0" cy="0"/>
        </a:xfrm>
      </p:grpSpPr>
      <p:pic>
        <p:nvPicPr>
          <p:cNvPr id="2" name="Picture 1" descr="MainBack3_blue.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1"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5124337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Content">
    <p:spTree>
      <p:nvGrpSpPr>
        <p:cNvPr id="1" name=""/>
        <p:cNvGrpSpPr/>
        <p:nvPr/>
      </p:nvGrpSpPr>
      <p:grpSpPr>
        <a:xfrm>
          <a:off x="0" y="0"/>
          <a:ext cx="0" cy="0"/>
          <a:chOff x="0" y="0"/>
          <a:chExt cx="0" cy="0"/>
        </a:xfrm>
      </p:grpSpPr>
      <p:pic>
        <p:nvPicPr>
          <p:cNvPr id="2" name="Picture 1" descr="MainBack3_red.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a:noFill/>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4086554208"/>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rgbClr val="532E6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7" name="Rectangle 16"/>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8"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9"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427539853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1" cy="6857543"/>
          </a:xfrm>
          <a:prstGeom prst="rect">
            <a:avLst/>
          </a:prstGeom>
        </p:spPr>
      </p:pic>
      <p:sp>
        <p:nvSpPr>
          <p:cNvPr id="5"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Tree>
    <p:extLst>
      <p:ext uri="{BB962C8B-B14F-4D97-AF65-F5344CB8AC3E}">
        <p14:creationId xmlns:p14="http://schemas.microsoft.com/office/powerpoint/2010/main" val="49276080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63737220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583789439"/>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89"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37870628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94269553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1" cy="6858000"/>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59955630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28"/>
            <a:ext cx="9143390" cy="685754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30714577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1" cy="260401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4"/>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04000549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Hunter Green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870884"/>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04F39"/>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84088019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Content">
    <p:spTree>
      <p:nvGrpSpPr>
        <p:cNvPr id="1" name=""/>
        <p:cNvGrpSpPr/>
        <p:nvPr/>
      </p:nvGrpSpPr>
      <p:grpSpPr>
        <a:xfrm>
          <a:off x="0" y="0"/>
          <a:ext cx="0" cy="0"/>
          <a:chOff x="0" y="0"/>
          <a:chExt cx="0" cy="0"/>
        </a:xfrm>
      </p:grpSpPr>
      <p:pic>
        <p:nvPicPr>
          <p:cNvPr id="2" name="Picture 1" descr="MainBack3_blue.psd"/>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0"/>
            <a:ext cx="2743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3" hasCustomPrompt="1"/>
          </p:nvPr>
        </p:nvSpPr>
        <p:spPr>
          <a:xfrm>
            <a:off x="2895600" y="381000"/>
            <a:ext cx="62484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19" name="Picture Placeholder 18"/>
          <p:cNvSpPr>
            <a:spLocks noGrp="1"/>
          </p:cNvSpPr>
          <p:nvPr>
            <p:ph type="pic" sz="quarter" idx="14" hasCustomPrompt="1"/>
          </p:nvPr>
        </p:nvSpPr>
        <p:spPr>
          <a:xfrm>
            <a:off x="0" y="0"/>
            <a:ext cx="2590800" cy="5410200"/>
          </a:xfrm>
          <a:prstGeom prst="rect">
            <a:avLst/>
          </a:prstGeom>
        </p:spPr>
        <p:txBody>
          <a:bodyPr/>
          <a:lstStyle>
            <a:lvl1pPr marL="0" indent="0">
              <a:spcBef>
                <a:spcPts val="0"/>
              </a:spcBef>
              <a:buNone/>
              <a:defRPr sz="2400"/>
            </a:lvl1pPr>
          </a:lstStyle>
          <a:p>
            <a:r>
              <a:rPr lang="en-US" dirty="0" smtClean="0"/>
              <a:t>Click to insert image</a:t>
            </a:r>
            <a:endParaRPr lang="en-US" dirty="0"/>
          </a:p>
        </p:txBody>
      </p:sp>
      <p:sp>
        <p:nvSpPr>
          <p:cNvPr id="9" name="Text Placeholder 9"/>
          <p:cNvSpPr>
            <a:spLocks noGrp="1"/>
          </p:cNvSpPr>
          <p:nvPr>
            <p:ph type="body" sz="quarter" idx="10" hasCustomPrompt="1"/>
          </p:nvPr>
        </p:nvSpPr>
        <p:spPr>
          <a:xfrm>
            <a:off x="2895600" y="1371600"/>
            <a:ext cx="6248400" cy="838200"/>
          </a:xfrm>
          <a:prstGeom prst="rect">
            <a:avLst/>
          </a:prstGeom>
        </p:spPr>
        <p:txBody>
          <a:bodyPr lIns="91440" anchor="t" anchorCtr="0">
            <a:noAutofit/>
          </a:bodyPr>
          <a:lstStyle>
            <a:lvl1pPr marL="0" indent="0">
              <a:buNone/>
              <a:defRPr sz="2400" baseline="0">
                <a:effectLst>
                  <a:outerShdw blurRad="38100" dist="12700" dir="5400000" algn="ctr" rotWithShape="0">
                    <a:srgbClr val="000000">
                      <a:alpha val="24000"/>
                    </a:srgbClr>
                  </a:outerShdw>
                </a:effectLst>
              </a:defRPr>
            </a:lvl1pPr>
          </a:lstStyle>
          <a:p>
            <a:pPr lvl="0"/>
            <a:r>
              <a:rPr lang="en-US" dirty="0" smtClean="0"/>
              <a:t>Header text</a:t>
            </a:r>
            <a:endParaRPr lang="en-US" dirty="0"/>
          </a:p>
        </p:txBody>
      </p:sp>
      <p:sp>
        <p:nvSpPr>
          <p:cNvPr id="11" name="Text Placeholder 11"/>
          <p:cNvSpPr>
            <a:spLocks noGrp="1"/>
          </p:cNvSpPr>
          <p:nvPr>
            <p:ph type="body" sz="quarter" idx="11"/>
          </p:nvPr>
        </p:nvSpPr>
        <p:spPr>
          <a:xfrm>
            <a:off x="2895600" y="2286000"/>
            <a:ext cx="5029200" cy="2133600"/>
          </a:xfrm>
          <a:prstGeom prst="rect">
            <a:avLst/>
          </a:prstGeom>
        </p:spPr>
        <p:txBody>
          <a:bodyPr/>
          <a:lstStyle>
            <a:lvl1pPr marL="0" indent="0">
              <a:spcBef>
                <a:spcPts val="0"/>
              </a:spcBef>
              <a:buNone/>
              <a:defRPr sz="1800"/>
            </a:lvl1pPr>
          </a:lstStyle>
          <a:p>
            <a:pPr lvl="0"/>
            <a:r>
              <a:rPr lang="en-US" sz="2000" smtClean="0">
                <a:latin typeface="+mn-lt"/>
                <a:cs typeface="Arial"/>
              </a:rPr>
              <a:t>Click to edit Master text styles</a:t>
            </a:r>
          </a:p>
          <a:p>
            <a:pPr lvl="1"/>
            <a:r>
              <a:rPr lang="en-US" sz="2000" smtClean="0">
                <a:latin typeface="+mn-lt"/>
                <a:cs typeface="Arial"/>
              </a:rPr>
              <a:t>Second level</a:t>
            </a:r>
          </a:p>
        </p:txBody>
      </p:sp>
    </p:spTree>
    <p:extLst>
      <p:ext uri="{BB962C8B-B14F-4D97-AF65-F5344CB8AC3E}">
        <p14:creationId xmlns:p14="http://schemas.microsoft.com/office/powerpoint/2010/main" val="408655420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Burnt Orang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21795"/>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893101"/>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85730041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Gol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89" cy="2990513"/>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9C7D0D"/>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127179383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Red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
            <a:ext cx="9143390" cy="3330998"/>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235328061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lue Image Content">
    <p:spTree>
      <p:nvGrpSpPr>
        <p:cNvPr id="1" name=""/>
        <p:cNvGrpSpPr/>
        <p:nvPr/>
      </p:nvGrpSpPr>
      <p:grpSpPr>
        <a:xfrm>
          <a:off x="0" y="0"/>
          <a:ext cx="0" cy="0"/>
          <a:chOff x="0" y="0"/>
          <a:chExt cx="0" cy="0"/>
        </a:xfrm>
      </p:grpSpPr>
      <p:pic>
        <p:nvPicPr>
          <p:cNvPr id="6" name="Picture 5" descr="MainBack4sm.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391" cy="275148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tx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tx2"/>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32459590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Purple Image Conten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9"/>
            <a:ext cx="9143390" cy="2419972"/>
          </a:xfrm>
          <a:prstGeom prst="rect">
            <a:avLst/>
          </a:prstGeom>
        </p:spPr>
      </p:pic>
      <p:sp>
        <p:nvSpPr>
          <p:cNvPr id="9" name="Picture Placeholder 8"/>
          <p:cNvSpPr>
            <a:spLocks noGrp="1"/>
          </p:cNvSpPr>
          <p:nvPr>
            <p:ph type="pic" sz="quarter" idx="11" hasCustomPrompt="1"/>
          </p:nvPr>
        </p:nvSpPr>
        <p:spPr>
          <a:xfrm>
            <a:off x="0" y="1905000"/>
            <a:ext cx="5486400" cy="4419600"/>
          </a:xfrm>
          <a:prstGeom prst="rect">
            <a:avLst/>
          </a:prstGeom>
        </p:spPr>
        <p:txBody>
          <a:bodyPr/>
          <a:lstStyle>
            <a:lvl1pPr>
              <a:buNone/>
              <a:defRPr/>
            </a:lvl1pPr>
          </a:lstStyle>
          <a:p>
            <a:r>
              <a:rPr lang="en-US" dirty="0" smtClean="0"/>
              <a:t>Click to insert image</a:t>
            </a:r>
            <a:endParaRPr lang="en-US" dirty="0"/>
          </a:p>
        </p:txBody>
      </p:sp>
      <p:sp>
        <p:nvSpPr>
          <p:cNvPr id="10"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5"/>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7" name="Text Placeholder 4"/>
          <p:cNvSpPr>
            <a:spLocks noGrp="1"/>
          </p:cNvSpPr>
          <p:nvPr>
            <p:ph type="body" sz="quarter" idx="10" hasCustomPrompt="1"/>
          </p:nvPr>
        </p:nvSpPr>
        <p:spPr>
          <a:xfrm>
            <a:off x="5943600" y="3505200"/>
            <a:ext cx="3200400" cy="990600"/>
          </a:xfrm>
          <a:prstGeom prst="rect">
            <a:avLst/>
          </a:prstGeom>
        </p:spPr>
        <p:txBody>
          <a:bodyPr>
            <a:noAutofit/>
          </a:bodyPr>
          <a:lstStyle>
            <a:lvl1pPr marL="0" indent="0">
              <a:spcBef>
                <a:spcPts val="0"/>
              </a:spcBef>
              <a:buNone/>
              <a:defRPr sz="2800" baseline="0">
                <a:solidFill>
                  <a:schemeClr val="accent5"/>
                </a:solidFill>
                <a:effectLst>
                  <a:outerShdw blurRad="38100" dist="12700" dir="5400000" algn="ctr" rotWithShape="0">
                    <a:srgbClr val="000000">
                      <a:alpha val="24000"/>
                    </a:srgbClr>
                  </a:outerShdw>
                </a:effectLst>
              </a:defRPr>
            </a:lvl1pPr>
          </a:lstStyle>
          <a:p>
            <a:pPr lvl="0"/>
            <a:r>
              <a:rPr lang="en-US" dirty="0" smtClean="0"/>
              <a:t>Square Photo Comment here</a:t>
            </a:r>
            <a:endParaRPr lang="en-US" dirty="0"/>
          </a:p>
        </p:txBody>
      </p:sp>
    </p:spTree>
    <p:extLst>
      <p:ext uri="{BB962C8B-B14F-4D97-AF65-F5344CB8AC3E}">
        <p14:creationId xmlns:p14="http://schemas.microsoft.com/office/powerpoint/2010/main" val="335018137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90" cy="6857542"/>
          </a:xfrm>
          <a:prstGeom prst="rect">
            <a:avLst/>
          </a:prstGeom>
        </p:spPr>
      </p:pic>
      <p:sp>
        <p:nvSpPr>
          <p:cNvPr id="4"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4"/>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6"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5E6E6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93315624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Hunter Green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rgbClr val="043F2A"/>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rgbClr val="043F2A"/>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258482086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Burnt Orange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6"/>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6"/>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56260428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gol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8" cy="6857541"/>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2"/>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2"/>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279514984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Im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389" cy="6857542"/>
          </a:xfrm>
          <a:prstGeom prst="rect">
            <a:avLst/>
          </a:prstGeom>
        </p:spPr>
      </p:pic>
      <p:sp>
        <p:nvSpPr>
          <p:cNvPr id="5" name="Picture Placeholder 8"/>
          <p:cNvSpPr>
            <a:spLocks noGrp="1"/>
          </p:cNvSpPr>
          <p:nvPr>
            <p:ph type="pic" sz="quarter" idx="11" hasCustomPrompt="1"/>
          </p:nvPr>
        </p:nvSpPr>
        <p:spPr>
          <a:xfrm>
            <a:off x="0" y="2438400"/>
            <a:ext cx="4648200" cy="2743200"/>
          </a:xfrm>
          <a:prstGeom prst="rect">
            <a:avLst/>
          </a:prstGeom>
        </p:spPr>
        <p:txBody>
          <a:bodyPr/>
          <a:lstStyle>
            <a:lvl1pPr>
              <a:buNone/>
              <a:defRPr/>
            </a:lvl1pPr>
          </a:lstStyle>
          <a:p>
            <a:r>
              <a:rPr lang="en-US" dirty="0" smtClean="0"/>
              <a:t>Click to insert image</a:t>
            </a:r>
            <a:endParaRPr lang="en-US" dirty="0"/>
          </a:p>
        </p:txBody>
      </p:sp>
      <p:sp>
        <p:nvSpPr>
          <p:cNvPr id="7" name="Text Placeholder 15"/>
          <p:cNvSpPr>
            <a:spLocks noGrp="1"/>
          </p:cNvSpPr>
          <p:nvPr>
            <p:ph type="body" sz="quarter" idx="13" hasCustomPrompt="1"/>
          </p:nvPr>
        </p:nvSpPr>
        <p:spPr>
          <a:xfrm>
            <a:off x="685800" y="381000"/>
            <a:ext cx="8458200" cy="685800"/>
          </a:xfrm>
          <a:prstGeom prst="rect">
            <a:avLst/>
          </a:prstGeom>
        </p:spPr>
        <p:txBody>
          <a:bodyPr wrap="square">
            <a:noAutofit/>
          </a:bodyPr>
          <a:lstStyle>
            <a:lvl1pPr marL="0">
              <a:buNone/>
              <a:defRPr sz="3600" b="1" baseline="0">
                <a:solidFill>
                  <a:schemeClr val="accent3"/>
                </a:solidFill>
                <a:effectLst>
                  <a:outerShdw blurRad="38100" dist="12700" dir="5400000" algn="ctr" rotWithShape="0">
                    <a:srgbClr val="000000">
                      <a:alpha val="24000"/>
                    </a:srgbClr>
                  </a:outerShdw>
                </a:effectLst>
              </a:defRPr>
            </a:lvl1pPr>
          </a:lstStyle>
          <a:p>
            <a:pPr lvl="0"/>
            <a:r>
              <a:rPr lang="en-US" dirty="0" smtClean="0"/>
              <a:t>Slide Title Goes Here</a:t>
            </a:r>
            <a:endParaRPr lang="en-US" dirty="0"/>
          </a:p>
        </p:txBody>
      </p:sp>
      <p:sp>
        <p:nvSpPr>
          <p:cNvPr id="8" name="Text Placeholder 4"/>
          <p:cNvSpPr>
            <a:spLocks noGrp="1"/>
          </p:cNvSpPr>
          <p:nvPr>
            <p:ph type="body" sz="quarter" idx="10" hasCustomPrompt="1"/>
          </p:nvPr>
        </p:nvSpPr>
        <p:spPr>
          <a:xfrm>
            <a:off x="5562600" y="3048000"/>
            <a:ext cx="3581400" cy="990600"/>
          </a:xfrm>
          <a:prstGeom prst="rect">
            <a:avLst/>
          </a:prstGeom>
        </p:spPr>
        <p:txBody>
          <a:bodyPr>
            <a:noAutofit/>
          </a:bodyPr>
          <a:lstStyle>
            <a:lvl1pPr marL="0" indent="0">
              <a:spcBef>
                <a:spcPts val="0"/>
              </a:spcBef>
              <a:buNone/>
              <a:defRPr sz="2800" baseline="0">
                <a:solidFill>
                  <a:schemeClr val="accent3"/>
                </a:solidFill>
                <a:effectLst>
                  <a:outerShdw blurRad="38100" dist="12700" dir="5400000" algn="ctr" rotWithShape="0">
                    <a:srgbClr val="000000">
                      <a:alpha val="24000"/>
                    </a:srgbClr>
                  </a:outerShdw>
                </a:effectLst>
              </a:defRPr>
            </a:lvl1pPr>
          </a:lstStyle>
          <a:p>
            <a:pPr lvl="0"/>
            <a:r>
              <a:rPr lang="en-US" dirty="0" smtClean="0"/>
              <a:t>Comment Here</a:t>
            </a:r>
            <a:endParaRPr lang="en-US" dirty="0"/>
          </a:p>
        </p:txBody>
      </p:sp>
    </p:spTree>
    <p:extLst>
      <p:ext uri="{BB962C8B-B14F-4D97-AF65-F5344CB8AC3E}">
        <p14:creationId xmlns:p14="http://schemas.microsoft.com/office/powerpoint/2010/main" val="21275736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2.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slideLayout" Target="../slideLayouts/slideLayout120.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3" Type="http://schemas.openxmlformats.org/officeDocument/2006/relationships/theme" Target="../theme/theme3.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52" Type="http://schemas.openxmlformats.org/officeDocument/2006/relationships/slideLayout" Target="../slideLayouts/slideLayout122.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8" Type="http://schemas.openxmlformats.org/officeDocument/2006/relationships/slideLayout" Target="../slideLayouts/slideLayout78.xml"/><Relationship Id="rId51" Type="http://schemas.openxmlformats.org/officeDocument/2006/relationships/slideLayout" Target="../slideLayouts/slideLayout121.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slideLayout" Target="../slideLayouts/slideLayout1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9" Type="http://schemas.openxmlformats.org/officeDocument/2006/relationships/slideLayout" Target="../slideLayouts/slideLayout172.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42" Type="http://schemas.openxmlformats.org/officeDocument/2006/relationships/slideLayout" Target="../slideLayouts/slideLayout175.xml"/><Relationship Id="rId47" Type="http://schemas.openxmlformats.org/officeDocument/2006/relationships/slideLayout" Target="../slideLayouts/slideLayout180.xml"/><Relationship Id="rId50" Type="http://schemas.openxmlformats.org/officeDocument/2006/relationships/slideLayout" Target="../slideLayouts/slideLayout183.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9" Type="http://schemas.openxmlformats.org/officeDocument/2006/relationships/slideLayout" Target="../slideLayouts/slideLayout162.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40" Type="http://schemas.openxmlformats.org/officeDocument/2006/relationships/slideLayout" Target="../slideLayouts/slideLayout173.xml"/><Relationship Id="rId45" Type="http://schemas.openxmlformats.org/officeDocument/2006/relationships/slideLayout" Target="../slideLayouts/slideLayout17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49" Type="http://schemas.openxmlformats.org/officeDocument/2006/relationships/slideLayout" Target="../slideLayouts/slideLayout182.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4" Type="http://schemas.openxmlformats.org/officeDocument/2006/relationships/slideLayout" Target="../slideLayouts/slideLayout177.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 Id="rId43" Type="http://schemas.openxmlformats.org/officeDocument/2006/relationships/slideLayout" Target="../slideLayouts/slideLayout176.xml"/><Relationship Id="rId48" Type="http://schemas.openxmlformats.org/officeDocument/2006/relationships/slideLayout" Target="../slideLayouts/slideLayout181.xml"/><Relationship Id="rId8" Type="http://schemas.openxmlformats.org/officeDocument/2006/relationships/slideLayout" Target="../slideLayouts/slideLayout141.xml"/><Relationship Id="rId51" Type="http://schemas.openxmlformats.org/officeDocument/2006/relationships/theme" Target="../theme/theme5.xml"/><Relationship Id="rId3" Type="http://schemas.openxmlformats.org/officeDocument/2006/relationships/slideLayout" Target="../slideLayouts/slideLayout136.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slideLayout" Target="../slideLayouts/slideLayout171.xml"/><Relationship Id="rId46" Type="http://schemas.openxmlformats.org/officeDocument/2006/relationships/slideLayout" Target="../slideLayouts/slideLayout179.xml"/><Relationship Id="rId20" Type="http://schemas.openxmlformats.org/officeDocument/2006/relationships/slideLayout" Target="../slideLayouts/slideLayout153.xml"/><Relationship Id="rId41" Type="http://schemas.openxmlformats.org/officeDocument/2006/relationships/slideLayout" Target="../slideLayouts/slideLayout174.xml"/><Relationship Id="rId1" Type="http://schemas.openxmlformats.org/officeDocument/2006/relationships/slideLayout" Target="../slideLayouts/slideLayout134.xml"/><Relationship Id="rId6"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5777B-20E3-8145-BA02-057E79F3A31D}" type="slidenum">
              <a:rPr lang="en-US" smtClean="0"/>
              <a:pPr/>
              <a:t>‹#›</a:t>
            </a:fld>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2800236"/>
      </p:ext>
    </p:extLst>
  </p:cSld>
  <p:clrMap bg1="lt1" tx1="dk1" bg2="lt2" tx2="dk2" accent1="accent1" accent2="accent2" accent3="accent3" accent4="accent4" accent5="accent5" accent6="accent6" hlink="hlink" folHlink="folHlink"/>
  <p:sldLayoutIdLst>
    <p:sldLayoutId id="2147483662" r:id="rId1"/>
    <p:sldLayoutId id="2147483652" r:id="rId2"/>
    <p:sldLayoutId id="2147483651" r:id="rId3"/>
    <p:sldLayoutId id="2147483660" r:id="rId4"/>
    <p:sldLayoutId id="2147483694" r:id="rId5"/>
    <p:sldLayoutId id="2147483695" r:id="rId6"/>
    <p:sldLayoutId id="2147483696" r:id="rId7"/>
    <p:sldLayoutId id="2147483670" r:id="rId8"/>
    <p:sldLayoutId id="2147483671" r:id="rId9"/>
    <p:sldLayoutId id="2147483672" r:id="rId10"/>
    <p:sldLayoutId id="2147483682" r:id="rId11"/>
    <p:sldLayoutId id="2147483697" r:id="rId12"/>
    <p:sldLayoutId id="2147483698" r:id="rId13"/>
    <p:sldLayoutId id="2147483699" r:id="rId14"/>
    <p:sldLayoutId id="2147483684" r:id="rId15"/>
    <p:sldLayoutId id="2147483661" r:id="rId16"/>
    <p:sldLayoutId id="2147483683" r:id="rId17"/>
    <p:sldLayoutId id="2147483706" r:id="rId18"/>
    <p:sldLayoutId id="2147483707" r:id="rId19"/>
    <p:sldLayoutId id="2147483708" r:id="rId20"/>
    <p:sldLayoutId id="2147483709" r:id="rId21"/>
    <p:sldLayoutId id="2147483710" r:id="rId22"/>
    <p:sldLayoutId id="2147483711" r:id="rId23"/>
    <p:sldLayoutId id="2147483712" r:id="rId24"/>
    <p:sldLayoutId id="2147483677" r:id="rId25"/>
    <p:sldLayoutId id="2147483700" r:id="rId26"/>
    <p:sldLayoutId id="2147483701" r:id="rId27"/>
    <p:sldLayoutId id="2147483702" r:id="rId28"/>
    <p:sldLayoutId id="2147483678" r:id="rId29"/>
    <p:sldLayoutId id="2147483676" r:id="rId30"/>
    <p:sldLayoutId id="2147483663" r:id="rId31"/>
    <p:sldLayoutId id="2147483680" r:id="rId32"/>
    <p:sldLayoutId id="2147483703" r:id="rId33"/>
    <p:sldLayoutId id="2147483704" r:id="rId34"/>
    <p:sldLayoutId id="2147483705" r:id="rId35"/>
    <p:sldLayoutId id="2147483650" r:id="rId36"/>
    <p:sldLayoutId id="2147483679" r:id="rId37"/>
    <p:sldLayoutId id="2147483681" r:id="rId38"/>
    <p:sldLayoutId id="2147483689" r:id="rId39"/>
    <p:sldLayoutId id="2147483688" r:id="rId40"/>
    <p:sldLayoutId id="2147483690" r:id="rId41"/>
    <p:sldLayoutId id="2147483667" r:id="rId42"/>
    <p:sldLayoutId id="2147483666" r:id="rId43"/>
    <p:sldLayoutId id="2147483692" r:id="rId44"/>
    <p:sldLayoutId id="2147483693" r:id="rId45"/>
    <p:sldLayoutId id="2147483691" r:id="rId46"/>
    <p:sldLayoutId id="2147483713" r:id="rId47"/>
    <p:sldLayoutId id="2147483669" r:id="rId48"/>
    <p:sldLayoutId id="2147483714" r:id="rId49"/>
    <p:sldLayoutId id="2147483794" r:id="rId5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45515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5777B-20E3-8145-BA02-057E79F3A31D}"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069988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3B140-240B-4B11-970E-D617603030C2}" type="datetimeFigureOut">
              <a:rPr lang="en-US" smtClean="0">
                <a:solidFill>
                  <a:prstClr val="black">
                    <a:tint val="75000"/>
                  </a:prstClr>
                </a:solidFill>
              </a:rPr>
              <a:pPr/>
              <a:t>2/20/2019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0B04E-6F37-408A-89FA-64C33C101676}" type="slidenum">
              <a:rPr lang="en-US" smtClean="0">
                <a:solidFill>
                  <a:prstClr val="black">
                    <a:tint val="75000"/>
                  </a:prstClr>
                </a:solidFill>
              </a:rPr>
              <a:pPr/>
              <a:t>‹#›</a:t>
            </a:fld>
            <a:endParaRPr lang="en-US">
              <a:solidFill>
                <a:prstClr val="black">
                  <a:tint val="75000"/>
                </a:prstClr>
              </a:solidFill>
            </a:endParaRPr>
          </a:p>
        </p:txBody>
      </p:sp>
      <p:cxnSp>
        <p:nvCxnSpPr>
          <p:cNvPr id="7" name="Straight Connector 6"/>
          <p:cNvCxnSpPr/>
          <p:nvPr/>
        </p:nvCxnSpPr>
        <p:spPr>
          <a:xfrm flipV="1">
            <a:off x="0" y="6235347"/>
            <a:ext cx="914400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02054" y="6357584"/>
            <a:ext cx="1013346" cy="369332"/>
          </a:xfrm>
          <a:prstGeom prst="rect">
            <a:avLst/>
          </a:prstGeom>
          <a:noFill/>
        </p:spPr>
        <p:txBody>
          <a:bodyPr wrap="square" rtlCol="0">
            <a:spAutoFit/>
          </a:bodyPr>
          <a:lstStyle/>
          <a:p>
            <a:r>
              <a:rPr lang="en-US" dirty="0" smtClean="0">
                <a:solidFill>
                  <a:prstClr val="black"/>
                </a:solidFill>
              </a:rPr>
              <a:t>LOGO</a:t>
            </a:r>
            <a:endParaRPr lang="en-US" dirty="0">
              <a:solidFill>
                <a:prstClr val="black"/>
              </a:solidFill>
            </a:endParaRPr>
          </a:p>
        </p:txBody>
      </p:sp>
    </p:spTree>
    <p:extLst>
      <p:ext uri="{BB962C8B-B14F-4D97-AF65-F5344CB8AC3E}">
        <p14:creationId xmlns:p14="http://schemas.microsoft.com/office/powerpoint/2010/main" val="4228401100"/>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914400" rtl="0" eaLnBrk="1" latinLnBrk="0" hangingPunct="1">
        <a:spcBef>
          <a:spcPct val="0"/>
        </a:spcBef>
        <a:buNone/>
        <a:defRPr sz="3200" kern="1200">
          <a:solidFill>
            <a:schemeClr val="tx1"/>
          </a:solidFill>
          <a:latin typeface="Franklin Gothic Medium Con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5777B-20E3-8145-BA02-057E79F3A31D}" type="slidenum">
              <a:rPr lang="en-US" smtClean="0">
                <a:solidFill>
                  <a:prstClr val="black">
                    <a:tint val="75000"/>
                  </a:prstClr>
                </a:solidFill>
              </a:rPr>
              <a:pPr/>
              <a:t>‹#›</a:t>
            </a:fld>
            <a:endParaRPr lang="en-US">
              <a:solidFill>
                <a:prstClr val="black">
                  <a:tint val="75000"/>
                </a:prstClr>
              </a:solidFill>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310973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952" r:id="rId30"/>
    <p:sldLayoutId id="2147483953" r:id="rId31"/>
    <p:sldLayoutId id="2147483954" r:id="rId32"/>
    <p:sldLayoutId id="2147483955" r:id="rId33"/>
    <p:sldLayoutId id="2147483956" r:id="rId34"/>
    <p:sldLayoutId id="2147483957" r:id="rId35"/>
    <p:sldLayoutId id="2147483958" r:id="rId36"/>
    <p:sldLayoutId id="2147483959" r:id="rId37"/>
    <p:sldLayoutId id="2147483960" r:id="rId38"/>
    <p:sldLayoutId id="2147483961" r:id="rId39"/>
    <p:sldLayoutId id="2147483962" r:id="rId40"/>
    <p:sldLayoutId id="2147483963" r:id="rId41"/>
    <p:sldLayoutId id="2147483964" r:id="rId42"/>
    <p:sldLayoutId id="2147483965" r:id="rId43"/>
    <p:sldLayoutId id="2147483966" r:id="rId44"/>
    <p:sldLayoutId id="2147483967" r:id="rId45"/>
    <p:sldLayoutId id="2147483968" r:id="rId46"/>
    <p:sldLayoutId id="2147483969" r:id="rId47"/>
    <p:sldLayoutId id="2147483970" r:id="rId48"/>
    <p:sldLayoutId id="2147483971" r:id="rId49"/>
    <p:sldLayoutId id="2147483972" r:id="rId5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29.xml"/><Relationship Id="rId4" Type="http://schemas.openxmlformats.org/officeDocument/2006/relationships/image" Target="../media/image5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29.xml"/><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49.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83.xml"/><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9.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0.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6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9.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3200400"/>
            <a:ext cx="9144000" cy="2438400"/>
          </a:xfrm>
        </p:spPr>
        <p:txBody>
          <a:bodyPr/>
          <a:lstStyle/>
          <a:p>
            <a:pPr marL="0" indent="0"/>
            <a:r>
              <a:rPr lang="en-US" sz="3600" dirty="0" smtClean="0"/>
              <a:t>Oklahoma State University </a:t>
            </a:r>
          </a:p>
          <a:p>
            <a:pPr marL="0" indent="0"/>
            <a:r>
              <a:rPr lang="en-US" sz="3600" dirty="0" smtClean="0"/>
              <a:t>Institute of Technology</a:t>
            </a:r>
          </a:p>
          <a:p>
            <a:pPr marL="0" indent="0"/>
            <a:endParaRPr lang="en-US" sz="1800" dirty="0" smtClean="0"/>
          </a:p>
          <a:p>
            <a:pPr marL="0" indent="0"/>
            <a:r>
              <a:rPr lang="en-US" sz="3600" dirty="0" smtClean="0"/>
              <a:t>Satisfaction Survey Results: 2015</a:t>
            </a:r>
            <a:endParaRPr lang="en-US" sz="3600" dirty="0"/>
          </a:p>
        </p:txBody>
      </p:sp>
    </p:spTree>
    <p:extLst>
      <p:ext uri="{BB962C8B-B14F-4D97-AF65-F5344CB8AC3E}">
        <p14:creationId xmlns:p14="http://schemas.microsoft.com/office/powerpoint/2010/main" val="3610741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509" y="1524000"/>
            <a:ext cx="2735543" cy="41109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61925" y="2514600"/>
            <a:ext cx="5486400" cy="1569660"/>
          </a:xfrm>
          <a:prstGeom prst="rect">
            <a:avLst/>
          </a:prstGeom>
        </p:spPr>
        <p:txBody>
          <a:bodyPr wrap="square">
            <a:spAutoFit/>
          </a:bodyPr>
          <a:lstStyle/>
          <a:p>
            <a:pPr algn="ctr"/>
            <a:r>
              <a:rPr lang="en-US" sz="3200" b="1" dirty="0" smtClean="0">
                <a:solidFill>
                  <a:prstClr val="white"/>
                </a:solidFill>
                <a:latin typeface="Arial" pitchFamily="34" charset="0"/>
                <a:cs typeface="Arial" pitchFamily="34" charset="0"/>
              </a:rPr>
              <a:t>Strategic Planning Overview:</a:t>
            </a:r>
          </a:p>
          <a:p>
            <a:pPr algn="ctr"/>
            <a:r>
              <a:rPr lang="en-US" sz="3200" b="1" dirty="0" smtClean="0">
                <a:solidFill>
                  <a:prstClr val="white"/>
                </a:solidFill>
                <a:latin typeface="Arial" pitchFamily="34" charset="0"/>
                <a:cs typeface="Arial" pitchFamily="34" charset="0"/>
              </a:rPr>
              <a:t>Strengths and challenges</a:t>
            </a:r>
            <a:endParaRPr lang="en-US" sz="3200" b="1" dirty="0">
              <a:solidFill>
                <a:prstClr val="white"/>
              </a:solidFill>
              <a:latin typeface="Arial" pitchFamily="34" charset="0"/>
              <a:cs typeface="Arial" pitchFamily="34" charset="0"/>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83523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66700" y="304800"/>
            <a:ext cx="8458200" cy="685800"/>
          </a:xfrm>
        </p:spPr>
        <p:txBody>
          <a:bodyPr/>
          <a:lstStyle/>
          <a:p>
            <a:r>
              <a:rPr lang="en-US" sz="3200" dirty="0" smtClean="0"/>
              <a:t>OSUIT, </a:t>
            </a:r>
            <a:r>
              <a:rPr lang="en-US" sz="3200" dirty="0"/>
              <a:t>Spring </a:t>
            </a:r>
            <a:r>
              <a:rPr lang="en-US" sz="3200" dirty="0" smtClean="0"/>
              <a:t>2015: Our Strengths (SSI)</a:t>
            </a:r>
            <a:endParaRPr lang="en-US" sz="3200" dirty="0"/>
          </a:p>
        </p:txBody>
      </p:sp>
      <p:sp>
        <p:nvSpPr>
          <p:cNvPr id="5" name="Content Placeholder 2"/>
          <p:cNvSpPr txBox="1">
            <a:spLocks/>
          </p:cNvSpPr>
          <p:nvPr/>
        </p:nvSpPr>
        <p:spPr>
          <a:xfrm>
            <a:off x="304800" y="1600200"/>
            <a:ext cx="83820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endParaRPr lang="en-US" sz="2000" dirty="0" smtClean="0">
              <a:solidFill>
                <a:prstClr val="black"/>
              </a:solidFill>
            </a:endParaRPr>
          </a:p>
        </p:txBody>
      </p:sp>
      <p:sp>
        <p:nvSpPr>
          <p:cNvPr id="2" name="Rectangle 1"/>
          <p:cNvSpPr/>
          <p:nvPr/>
        </p:nvSpPr>
        <p:spPr>
          <a:xfrm>
            <a:off x="304800" y="1676400"/>
            <a:ext cx="8534400" cy="4539704"/>
          </a:xfrm>
          <a:prstGeom prst="rect">
            <a:avLst/>
          </a:prstGeom>
        </p:spPr>
        <p:txBody>
          <a:bodyPr wrap="square">
            <a:spAutoFit/>
          </a:bodyPr>
          <a:lstStyle/>
          <a:p>
            <a:pPr marL="285750" indent="-285750">
              <a:spcAft>
                <a:spcPts val="600"/>
              </a:spcAft>
              <a:buFont typeface="Arial" panose="020B0604020202020204" pitchFamily="34" charset="0"/>
              <a:buChar char="•"/>
            </a:pPr>
            <a:r>
              <a:rPr lang="en-US" i="1" dirty="0" smtClean="0">
                <a:effectLst>
                  <a:outerShdw blurRad="38100" dist="38100" dir="2700000" algn="tl">
                    <a:srgbClr val="000000">
                      <a:alpha val="43137"/>
                    </a:srgbClr>
                  </a:outerShdw>
                </a:effectLst>
                <a:latin typeface="Calibri" panose="020F0502020204030204" pitchFamily="34" charset="0"/>
              </a:rPr>
              <a:t>The </a:t>
            </a:r>
            <a:r>
              <a:rPr lang="en-US" i="1" dirty="0">
                <a:effectLst>
                  <a:outerShdw blurRad="38100" dist="38100" dir="2700000" algn="tl">
                    <a:srgbClr val="000000">
                      <a:alpha val="43137"/>
                    </a:srgbClr>
                  </a:outerShdw>
                </a:effectLst>
                <a:latin typeface="Calibri" panose="020F0502020204030204" pitchFamily="34" charset="0"/>
              </a:rPr>
              <a:t>quality of instruction I receive in most of my classes is excellent.</a:t>
            </a:r>
          </a:p>
          <a:p>
            <a:pPr marL="285750" indent="-285750">
              <a:spcAft>
                <a:spcPts val="600"/>
              </a:spcAft>
              <a:buFont typeface="Arial" panose="020B0604020202020204" pitchFamily="34" charset="0"/>
              <a:buChar char="•"/>
            </a:pPr>
            <a:r>
              <a:rPr lang="en-US" dirty="0" smtClean="0">
                <a:latin typeface="Calibri" panose="020F0502020204030204" pitchFamily="34" charset="0"/>
              </a:rPr>
              <a:t>My </a:t>
            </a:r>
            <a:r>
              <a:rPr lang="en-US" dirty="0">
                <a:latin typeface="Calibri" panose="020F0502020204030204" pitchFamily="34" charset="0"/>
              </a:rPr>
              <a:t>academic advisor is knowledgeable about my program requirements.</a:t>
            </a:r>
          </a:p>
          <a:p>
            <a:pPr marL="285750" indent="-285750">
              <a:spcAft>
                <a:spcPts val="600"/>
              </a:spcAft>
              <a:buFont typeface="Arial" panose="020B0604020202020204" pitchFamily="34" charset="0"/>
              <a:buChar char="•"/>
            </a:pPr>
            <a:r>
              <a:rPr lang="en-US" dirty="0" smtClean="0">
                <a:latin typeface="Calibri" panose="020F0502020204030204" pitchFamily="34" charset="0"/>
              </a:rPr>
              <a:t>I </a:t>
            </a:r>
            <a:r>
              <a:rPr lang="en-US" dirty="0">
                <a:latin typeface="Calibri" panose="020F0502020204030204" pitchFamily="34" charset="0"/>
              </a:rPr>
              <a:t>am able to register for the classes I need with few conflicts.</a:t>
            </a:r>
          </a:p>
          <a:p>
            <a:pPr marL="285750" indent="-285750">
              <a:spcAft>
                <a:spcPts val="600"/>
              </a:spcAft>
              <a:buFont typeface="Arial" panose="020B0604020202020204" pitchFamily="34" charset="0"/>
              <a:buChar char="•"/>
            </a:pPr>
            <a:r>
              <a:rPr lang="en-US" dirty="0" smtClean="0">
                <a:latin typeface="Calibri" panose="020F0502020204030204" pitchFamily="34" charset="0"/>
              </a:rPr>
              <a:t>My </a:t>
            </a:r>
            <a:r>
              <a:rPr lang="en-US" dirty="0">
                <a:latin typeface="Calibri" panose="020F0502020204030204" pitchFamily="34" charset="0"/>
              </a:rPr>
              <a:t>advisor helps me apply my program of study to career goals.</a:t>
            </a:r>
          </a:p>
          <a:p>
            <a:pPr marL="285750" indent="-285750">
              <a:spcAft>
                <a:spcPts val="600"/>
              </a:spcAft>
              <a:buFont typeface="Arial" panose="020B0604020202020204" pitchFamily="34" charset="0"/>
              <a:buChar char="•"/>
            </a:pPr>
            <a:r>
              <a:rPr lang="en-US" dirty="0" smtClean="0">
                <a:latin typeface="Calibri" panose="020F0502020204030204" pitchFamily="34" charset="0"/>
              </a:rPr>
              <a:t>The </a:t>
            </a:r>
            <a:r>
              <a:rPr lang="en-US" dirty="0">
                <a:latin typeface="Calibri" panose="020F0502020204030204" pitchFamily="34" charset="0"/>
              </a:rPr>
              <a:t>campus is safe and secure for all students.</a:t>
            </a:r>
          </a:p>
          <a:p>
            <a:pPr marL="285750" indent="-285750">
              <a:spcAft>
                <a:spcPts val="600"/>
              </a:spcAft>
              <a:buFont typeface="Arial" panose="020B0604020202020204" pitchFamily="34" charset="0"/>
              <a:buChar char="•"/>
            </a:pPr>
            <a:r>
              <a:rPr lang="en-US" dirty="0" smtClean="0">
                <a:latin typeface="Calibri" panose="020F0502020204030204" pitchFamily="34" charset="0"/>
              </a:rPr>
              <a:t>The </a:t>
            </a:r>
            <a:r>
              <a:rPr lang="en-US" dirty="0">
                <a:latin typeface="Calibri" panose="020F0502020204030204" pitchFamily="34" charset="0"/>
              </a:rPr>
              <a:t>campus staff are caring and helpful.</a:t>
            </a:r>
          </a:p>
          <a:p>
            <a:pPr marL="285750" indent="-285750">
              <a:spcAft>
                <a:spcPts val="600"/>
              </a:spcAft>
              <a:buFont typeface="Arial" panose="020B0604020202020204" pitchFamily="34" charset="0"/>
              <a:buChar char="•"/>
            </a:pPr>
            <a:r>
              <a:rPr lang="en-US" dirty="0" smtClean="0">
                <a:latin typeface="Calibri" panose="020F0502020204030204" pitchFamily="34" charset="0"/>
              </a:rPr>
              <a:t>My </a:t>
            </a:r>
            <a:r>
              <a:rPr lang="en-US" dirty="0">
                <a:latin typeface="Calibri" panose="020F0502020204030204" pitchFamily="34" charset="0"/>
              </a:rPr>
              <a:t>academic advisor is available when I need help.</a:t>
            </a:r>
          </a:p>
          <a:p>
            <a:pPr marL="285750" indent="-285750">
              <a:spcAft>
                <a:spcPts val="600"/>
              </a:spcAft>
              <a:buFont typeface="Arial" panose="020B0604020202020204" pitchFamily="34" charset="0"/>
              <a:buChar char="•"/>
            </a:pPr>
            <a:r>
              <a:rPr lang="en-US" dirty="0" smtClean="0">
                <a:latin typeface="Calibri" panose="020F0502020204030204" pitchFamily="34" charset="0"/>
              </a:rPr>
              <a:t>This </a:t>
            </a:r>
            <a:r>
              <a:rPr lang="en-US" dirty="0">
                <a:latin typeface="Calibri" panose="020F0502020204030204" pitchFamily="34" charset="0"/>
              </a:rPr>
              <a:t>campus provides online access to services I need.</a:t>
            </a:r>
          </a:p>
          <a:p>
            <a:pPr marL="285750" indent="-285750">
              <a:spcAft>
                <a:spcPts val="600"/>
              </a:spcAft>
              <a:buFont typeface="Arial" panose="020B0604020202020204" pitchFamily="34" charset="0"/>
              <a:buChar char="•"/>
            </a:pPr>
            <a:r>
              <a:rPr lang="en-US" dirty="0" smtClean="0">
                <a:latin typeface="Calibri" panose="020F0502020204030204" pitchFamily="34" charset="0"/>
              </a:rPr>
              <a:t>Students </a:t>
            </a:r>
            <a:r>
              <a:rPr lang="en-US" dirty="0">
                <a:latin typeface="Calibri" panose="020F0502020204030204" pitchFamily="34" charset="0"/>
              </a:rPr>
              <a:t>are made to feel welcome here.</a:t>
            </a:r>
          </a:p>
          <a:p>
            <a:pPr marL="285750" indent="-285750">
              <a:spcAft>
                <a:spcPts val="600"/>
              </a:spcAft>
              <a:buFont typeface="Arial" panose="020B0604020202020204" pitchFamily="34" charset="0"/>
              <a:buChar char="•"/>
            </a:pPr>
            <a:r>
              <a:rPr lang="en-US" dirty="0" smtClean="0">
                <a:latin typeface="Calibri" panose="020F0502020204030204" pitchFamily="34" charset="0"/>
              </a:rPr>
              <a:t>Faculty </a:t>
            </a:r>
            <a:r>
              <a:rPr lang="en-US" dirty="0">
                <a:latin typeface="Calibri" panose="020F0502020204030204" pitchFamily="34" charset="0"/>
              </a:rPr>
              <a:t>are usually available to students outside of class (during office hours, by phone, or by e-mail).</a:t>
            </a:r>
          </a:p>
          <a:p>
            <a:pPr marL="285750" indent="-285750">
              <a:spcAft>
                <a:spcPts val="600"/>
              </a:spcAft>
              <a:buFont typeface="Arial" panose="020B0604020202020204" pitchFamily="34" charset="0"/>
              <a:buChar char="•"/>
            </a:pPr>
            <a:r>
              <a:rPr lang="en-US" dirty="0" smtClean="0">
                <a:latin typeface="Calibri" panose="020F0502020204030204" pitchFamily="34" charset="0"/>
              </a:rPr>
              <a:t>Computer </a:t>
            </a:r>
            <a:r>
              <a:rPr lang="en-US" dirty="0">
                <a:latin typeface="Calibri" panose="020F0502020204030204" pitchFamily="34" charset="0"/>
              </a:rPr>
              <a:t>labs are adequate and accessible.</a:t>
            </a:r>
          </a:p>
          <a:p>
            <a:pPr marL="285750" indent="-285750">
              <a:spcAft>
                <a:spcPts val="600"/>
              </a:spcAft>
              <a:buFont typeface="Arial" panose="020B0604020202020204" pitchFamily="34" charset="0"/>
              <a:buChar char="•"/>
            </a:pPr>
            <a:r>
              <a:rPr lang="en-US" dirty="0" smtClean="0">
                <a:latin typeface="Calibri" panose="020F0502020204030204" pitchFamily="34" charset="0"/>
              </a:rPr>
              <a:t>Registration </a:t>
            </a:r>
            <a:r>
              <a:rPr lang="en-US" dirty="0">
                <a:latin typeface="Calibri" panose="020F0502020204030204" pitchFamily="34" charset="0"/>
              </a:rPr>
              <a:t>processes and procedures are convenient.</a:t>
            </a:r>
            <a:endParaRPr lang="en-US" sz="3200" dirty="0">
              <a:latin typeface="Calibri" panose="020F0502020204030204" pitchFamily="34" charset="0"/>
            </a:endParaRPr>
          </a:p>
        </p:txBody>
      </p:sp>
    </p:spTree>
    <p:extLst>
      <p:ext uri="{BB962C8B-B14F-4D97-AF65-F5344CB8AC3E}">
        <p14:creationId xmlns:p14="http://schemas.microsoft.com/office/powerpoint/2010/main" val="2334924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2900" y="228600"/>
            <a:ext cx="8458200" cy="685800"/>
          </a:xfrm>
        </p:spPr>
        <p:txBody>
          <a:bodyPr/>
          <a:lstStyle/>
          <a:p>
            <a:r>
              <a:rPr lang="en-US" sz="3200" dirty="0" smtClean="0"/>
              <a:t>OSUIT, </a:t>
            </a:r>
            <a:r>
              <a:rPr lang="en-US" sz="3200" dirty="0"/>
              <a:t>Spring </a:t>
            </a:r>
            <a:r>
              <a:rPr lang="en-US" sz="3200" dirty="0" smtClean="0"/>
              <a:t>2015: Our Challenges (SSI)</a:t>
            </a:r>
            <a:endParaRPr lang="en-US" sz="3200" dirty="0"/>
          </a:p>
        </p:txBody>
      </p:sp>
      <p:sp>
        <p:nvSpPr>
          <p:cNvPr id="5" name="Content Placeholder 2"/>
          <p:cNvSpPr txBox="1">
            <a:spLocks/>
          </p:cNvSpPr>
          <p:nvPr/>
        </p:nvSpPr>
        <p:spPr>
          <a:xfrm>
            <a:off x="152400" y="1524000"/>
            <a:ext cx="883920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US" sz="2000" dirty="0">
              <a:solidFill>
                <a:prstClr val="black"/>
              </a:solidFill>
            </a:endParaRPr>
          </a:p>
        </p:txBody>
      </p:sp>
      <p:sp>
        <p:nvSpPr>
          <p:cNvPr id="4" name="Rectangle 3"/>
          <p:cNvSpPr/>
          <p:nvPr/>
        </p:nvSpPr>
        <p:spPr>
          <a:xfrm>
            <a:off x="152400" y="1752600"/>
            <a:ext cx="8839200" cy="2846933"/>
          </a:xfrm>
          <a:prstGeom prst="rect">
            <a:avLst/>
          </a:prstGeom>
        </p:spPr>
        <p:txBody>
          <a:bodyPr wrap="square">
            <a:spAutoFit/>
          </a:bodyPr>
          <a:lstStyle/>
          <a:p>
            <a:pPr marL="285750" indent="-285750">
              <a:spcAft>
                <a:spcPts val="600"/>
              </a:spcAft>
              <a:buFont typeface="Arial" panose="020B0604020202020204" pitchFamily="34" charset="0"/>
              <a:buChar char="•"/>
            </a:pPr>
            <a:r>
              <a:rPr lang="en-US" i="1" dirty="0">
                <a:effectLst>
                  <a:outerShdw blurRad="38100" dist="38100" dir="2700000" algn="tl">
                    <a:srgbClr val="000000">
                      <a:alpha val="43137"/>
                    </a:srgbClr>
                  </a:outerShdw>
                </a:effectLst>
                <a:latin typeface="Calibri" panose="020F0502020204030204" pitchFamily="34" charset="0"/>
              </a:rPr>
              <a:t>The quality of instruction I receive in most of my classes is excellent.</a:t>
            </a:r>
          </a:p>
          <a:p>
            <a:pPr marL="285750" indent="-285750">
              <a:spcAft>
                <a:spcPts val="600"/>
              </a:spcAft>
              <a:buFont typeface="Arial" panose="020B0604020202020204" pitchFamily="34" charset="0"/>
              <a:buChar char="•"/>
            </a:pPr>
            <a:r>
              <a:rPr lang="en-US" dirty="0" smtClean="0">
                <a:latin typeface="Calibri" panose="020F0502020204030204" pitchFamily="34" charset="0"/>
              </a:rPr>
              <a:t>Campus </a:t>
            </a:r>
            <a:r>
              <a:rPr lang="en-US" dirty="0">
                <a:latin typeface="Calibri" panose="020F0502020204030204" pitchFamily="34" charset="0"/>
              </a:rPr>
              <a:t>item </a:t>
            </a:r>
            <a:r>
              <a:rPr lang="en-US" dirty="0" smtClean="0">
                <a:latin typeface="Calibri" panose="020F0502020204030204" pitchFamily="34" charset="0"/>
              </a:rPr>
              <a:t>2: “My department prepares students well for their professions.”</a:t>
            </a:r>
            <a:endParaRPr lang="en-US" dirty="0">
              <a:latin typeface="Calibri" panose="020F0502020204030204" pitchFamily="34" charset="0"/>
            </a:endParaRPr>
          </a:p>
          <a:p>
            <a:pPr marL="285750" indent="-285750">
              <a:spcAft>
                <a:spcPts val="600"/>
              </a:spcAft>
              <a:buFont typeface="Arial" panose="020B0604020202020204" pitchFamily="34" charset="0"/>
              <a:buChar char="•"/>
            </a:pPr>
            <a:r>
              <a:rPr lang="en-US" dirty="0" smtClean="0">
                <a:latin typeface="Calibri" panose="020F0502020204030204" pitchFamily="34" charset="0"/>
              </a:rPr>
              <a:t>Campus </a:t>
            </a:r>
            <a:r>
              <a:rPr lang="en-US" dirty="0">
                <a:latin typeface="Calibri" panose="020F0502020204030204" pitchFamily="34" charset="0"/>
              </a:rPr>
              <a:t>item </a:t>
            </a:r>
            <a:r>
              <a:rPr lang="en-US" dirty="0" smtClean="0">
                <a:latin typeface="Calibri" panose="020F0502020204030204" pitchFamily="34" charset="0"/>
              </a:rPr>
              <a:t>3: “My academic advisor adequately assists me with career planning issues.”</a:t>
            </a:r>
            <a:endParaRPr lang="en-US" dirty="0">
              <a:latin typeface="Calibri" panose="020F0502020204030204" pitchFamily="34" charset="0"/>
            </a:endParaRPr>
          </a:p>
          <a:p>
            <a:pPr marL="285750" indent="-285750">
              <a:spcAft>
                <a:spcPts val="600"/>
              </a:spcAft>
              <a:buFont typeface="Arial" panose="020B0604020202020204" pitchFamily="34" charset="0"/>
              <a:buChar char="•"/>
            </a:pPr>
            <a:r>
              <a:rPr lang="en-US" dirty="0" smtClean="0">
                <a:latin typeface="Calibri" panose="020F0502020204030204" pitchFamily="34" charset="0"/>
              </a:rPr>
              <a:t>Faculty </a:t>
            </a:r>
            <a:r>
              <a:rPr lang="en-US" dirty="0">
                <a:latin typeface="Calibri" panose="020F0502020204030204" pitchFamily="34" charset="0"/>
              </a:rPr>
              <a:t>provide timely feedback about my academic progress.</a:t>
            </a:r>
          </a:p>
          <a:p>
            <a:pPr marL="285750" indent="-285750">
              <a:spcAft>
                <a:spcPts val="600"/>
              </a:spcAft>
              <a:buFont typeface="Arial" panose="020B0604020202020204" pitchFamily="34" charset="0"/>
              <a:buChar char="•"/>
            </a:pPr>
            <a:r>
              <a:rPr lang="en-US" dirty="0" smtClean="0">
                <a:latin typeface="Calibri" panose="020F0502020204030204" pitchFamily="34" charset="0"/>
              </a:rPr>
              <a:t>Tuition </a:t>
            </a:r>
            <a:r>
              <a:rPr lang="en-US" dirty="0">
                <a:latin typeface="Calibri" panose="020F0502020204030204" pitchFamily="34" charset="0"/>
              </a:rPr>
              <a:t>paid is a worthwhile investment.</a:t>
            </a:r>
          </a:p>
          <a:p>
            <a:pPr marL="285750" indent="-285750">
              <a:spcAft>
                <a:spcPts val="600"/>
              </a:spcAft>
              <a:buFont typeface="Arial" panose="020B0604020202020204" pitchFamily="34" charset="0"/>
              <a:buChar char="•"/>
            </a:pPr>
            <a:r>
              <a:rPr lang="en-US" dirty="0" smtClean="0">
                <a:latin typeface="Calibri" panose="020F0502020204030204" pitchFamily="34" charset="0"/>
              </a:rPr>
              <a:t>The </a:t>
            </a:r>
            <a:r>
              <a:rPr lang="en-US" dirty="0">
                <a:latin typeface="Calibri" panose="020F0502020204030204" pitchFamily="34" charset="0"/>
              </a:rPr>
              <a:t>amount of student parking space on campus is adequate.</a:t>
            </a:r>
          </a:p>
          <a:p>
            <a:pPr marL="285750" indent="-285750">
              <a:spcAft>
                <a:spcPts val="600"/>
              </a:spcAft>
              <a:buFont typeface="Arial" panose="020B0604020202020204" pitchFamily="34" charset="0"/>
              <a:buChar char="•"/>
            </a:pPr>
            <a:r>
              <a:rPr lang="en-US" dirty="0" smtClean="0">
                <a:latin typeface="Calibri" panose="020F0502020204030204" pitchFamily="34" charset="0"/>
              </a:rPr>
              <a:t>Classes </a:t>
            </a:r>
            <a:r>
              <a:rPr lang="en-US" dirty="0">
                <a:latin typeface="Calibri" panose="020F0502020204030204" pitchFamily="34" charset="0"/>
              </a:rPr>
              <a:t>are scheduled at times that are convenient for me.</a:t>
            </a:r>
          </a:p>
          <a:p>
            <a:pPr marL="285750" indent="-285750">
              <a:spcAft>
                <a:spcPts val="600"/>
              </a:spcAft>
              <a:buFont typeface="Arial" panose="020B0604020202020204" pitchFamily="34" charset="0"/>
              <a:buChar char="•"/>
            </a:pPr>
            <a:r>
              <a:rPr lang="en-US" dirty="0" smtClean="0">
                <a:latin typeface="Calibri" panose="020F0502020204030204" pitchFamily="34" charset="0"/>
              </a:rPr>
              <a:t>Financial </a:t>
            </a:r>
            <a:r>
              <a:rPr lang="en-US" dirty="0">
                <a:latin typeface="Calibri" panose="020F0502020204030204" pitchFamily="34" charset="0"/>
              </a:rPr>
              <a:t>aid awards are announced in time to be helpful in college planning.</a:t>
            </a:r>
            <a:endParaRPr lang="en-US" sz="3200" dirty="0">
              <a:latin typeface="Calibri" panose="020F0502020204030204" pitchFamily="34" charset="0"/>
            </a:endParaRPr>
          </a:p>
        </p:txBody>
      </p:sp>
    </p:spTree>
    <p:extLst>
      <p:ext uri="{BB962C8B-B14F-4D97-AF65-F5344CB8AC3E}">
        <p14:creationId xmlns:p14="http://schemas.microsoft.com/office/powerpoint/2010/main" val="3775540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250768"/>
            <a:ext cx="3697214" cy="36972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61925" y="2514600"/>
            <a:ext cx="5486400" cy="584775"/>
          </a:xfrm>
          <a:prstGeom prst="rect">
            <a:avLst/>
          </a:prstGeom>
        </p:spPr>
        <p:txBody>
          <a:bodyPr wrap="square">
            <a:spAutoFit/>
          </a:bodyPr>
          <a:lstStyle/>
          <a:p>
            <a:pPr algn="ctr"/>
            <a:r>
              <a:rPr lang="en-US" sz="3200" b="1" dirty="0" smtClean="0">
                <a:solidFill>
                  <a:prstClr val="white"/>
                </a:solidFill>
                <a:latin typeface="Arial" pitchFamily="34" charset="0"/>
                <a:cs typeface="Arial" pitchFamily="34" charset="0"/>
              </a:rPr>
              <a:t>Summary scores</a:t>
            </a:r>
            <a:endParaRPr lang="en-US" sz="3200" b="1" dirty="0">
              <a:solidFill>
                <a:prstClr val="white"/>
              </a:solidFill>
              <a:latin typeface="Arial" pitchFamily="34" charset="0"/>
              <a:cs typeface="Arial" pitchFamily="34" charset="0"/>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523851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76200"/>
            <a:ext cx="8458200" cy="609600"/>
          </a:xfrm>
        </p:spPr>
        <p:txBody>
          <a:bodyPr/>
          <a:lstStyle/>
          <a:p>
            <a:r>
              <a:rPr lang="en-US" sz="3200" dirty="0" smtClean="0">
                <a:solidFill>
                  <a:schemeClr val="accent1"/>
                </a:solidFill>
              </a:rPr>
              <a:t>OSUIT, </a:t>
            </a:r>
            <a:r>
              <a:rPr lang="en-US" sz="3200" dirty="0">
                <a:solidFill>
                  <a:schemeClr val="accent1"/>
                </a:solidFill>
              </a:rPr>
              <a:t>Spring </a:t>
            </a:r>
            <a:r>
              <a:rPr lang="en-US" sz="3200" dirty="0" smtClean="0">
                <a:solidFill>
                  <a:schemeClr val="accent1"/>
                </a:solidFill>
              </a:rPr>
              <a:t>2015: SSI Summary Scores</a:t>
            </a:r>
            <a:endParaRPr lang="en-US" sz="3200" dirty="0">
              <a:solidFill>
                <a:schemeClr val="accent1"/>
              </a:solidFill>
            </a:endParaRPr>
          </a:p>
        </p:txBody>
      </p:sp>
      <p:graphicFrame>
        <p:nvGraphicFramePr>
          <p:cNvPr id="5" name="Chart Placeholder 4"/>
          <p:cNvGraphicFramePr>
            <a:graphicFrameLocks noGrp="1"/>
          </p:cNvGraphicFramePr>
          <p:nvPr>
            <p:ph type="chart" sz="quarter" idx="10"/>
            <p:extLst>
              <p:ext uri="{D42A27DB-BD31-4B8C-83A1-F6EECF244321}">
                <p14:modId xmlns:p14="http://schemas.microsoft.com/office/powerpoint/2010/main" val="4210170050"/>
              </p:ext>
            </p:extLst>
          </p:nvPr>
        </p:nvGraphicFramePr>
        <p:xfrm>
          <a:off x="381000" y="1066800"/>
          <a:ext cx="8458200" cy="4600512"/>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p:cNvSpPr txBox="1"/>
          <p:nvPr/>
        </p:nvSpPr>
        <p:spPr>
          <a:xfrm>
            <a:off x="1323110" y="5338267"/>
            <a:ext cx="2362200" cy="954107"/>
          </a:xfrm>
          <a:prstGeom prst="rect">
            <a:avLst/>
          </a:prstGeom>
          <a:noFill/>
        </p:spPr>
        <p:txBody>
          <a:bodyPr wrap="square" rtlCol="0">
            <a:spAutoFit/>
          </a:bodyPr>
          <a:lstStyle/>
          <a:p>
            <a:r>
              <a:rPr lang="en-US" sz="1400" dirty="0"/>
              <a:t>Percent of students’ expectations better to much better than expected</a:t>
            </a:r>
          </a:p>
          <a:p>
            <a:endParaRPr lang="en-US" sz="1400" dirty="0"/>
          </a:p>
        </p:txBody>
      </p:sp>
      <p:sp>
        <p:nvSpPr>
          <p:cNvPr id="29" name="TextBox 28"/>
          <p:cNvSpPr txBox="1"/>
          <p:nvPr/>
        </p:nvSpPr>
        <p:spPr>
          <a:xfrm>
            <a:off x="4038600" y="5334000"/>
            <a:ext cx="1905000" cy="1169551"/>
          </a:xfrm>
          <a:prstGeom prst="rect">
            <a:avLst/>
          </a:prstGeom>
          <a:noFill/>
        </p:spPr>
        <p:txBody>
          <a:bodyPr wrap="square" rtlCol="0">
            <a:spAutoFit/>
          </a:bodyPr>
          <a:lstStyle/>
          <a:p>
            <a:r>
              <a:rPr lang="en-US" sz="1400" dirty="0"/>
              <a:t>Percent of students satisfied or very satisfied </a:t>
            </a:r>
            <a:r>
              <a:rPr lang="en-US" sz="1400" dirty="0" smtClean="0"/>
              <a:t>with their experience thus </a:t>
            </a:r>
            <a:r>
              <a:rPr lang="en-US" sz="1400" dirty="0"/>
              <a:t>far</a:t>
            </a:r>
            <a:br>
              <a:rPr lang="en-US" sz="1400" dirty="0"/>
            </a:br>
            <a:endParaRPr lang="en-US" sz="1400" dirty="0"/>
          </a:p>
        </p:txBody>
      </p:sp>
      <p:sp>
        <p:nvSpPr>
          <p:cNvPr id="30" name="TextBox 29"/>
          <p:cNvSpPr txBox="1"/>
          <p:nvPr/>
        </p:nvSpPr>
        <p:spPr>
          <a:xfrm>
            <a:off x="6629400" y="5334000"/>
            <a:ext cx="1905000" cy="1169551"/>
          </a:xfrm>
          <a:prstGeom prst="rect">
            <a:avLst/>
          </a:prstGeom>
          <a:noFill/>
        </p:spPr>
        <p:txBody>
          <a:bodyPr wrap="square" rtlCol="0">
            <a:spAutoFit/>
          </a:bodyPr>
          <a:lstStyle/>
          <a:p>
            <a:r>
              <a:rPr lang="en-US" sz="1400" dirty="0"/>
              <a:t>Percent of students probably or definitely likely to </a:t>
            </a:r>
            <a:r>
              <a:rPr lang="en-US" sz="1400" dirty="0" smtClean="0"/>
              <a:t>re-enroll, given the opportunity</a:t>
            </a:r>
            <a:endParaRPr lang="en-US" sz="1400" dirty="0"/>
          </a:p>
          <a:p>
            <a:endParaRPr lang="en-US" sz="1400" dirty="0"/>
          </a:p>
        </p:txBody>
      </p:sp>
    </p:spTree>
    <p:extLst>
      <p:ext uri="{BB962C8B-B14F-4D97-AF65-F5344CB8AC3E}">
        <p14:creationId xmlns:p14="http://schemas.microsoft.com/office/powerpoint/2010/main" val="271876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2400" y="76200"/>
            <a:ext cx="8991600" cy="838200"/>
          </a:xfrm>
        </p:spPr>
        <p:txBody>
          <a:bodyPr/>
          <a:lstStyle/>
          <a:p>
            <a:r>
              <a:rPr lang="en-US" sz="3200" dirty="0" smtClean="0"/>
              <a:t>OSUIT, </a:t>
            </a:r>
            <a:r>
              <a:rPr lang="en-US" sz="3200" dirty="0"/>
              <a:t>Spring </a:t>
            </a:r>
            <a:r>
              <a:rPr lang="en-US" sz="3200" dirty="0" smtClean="0"/>
              <a:t>2015: SSI Factor to Enroll </a:t>
            </a:r>
          </a:p>
        </p:txBody>
      </p:sp>
      <p:graphicFrame>
        <p:nvGraphicFramePr>
          <p:cNvPr id="4" name="Chart 3"/>
          <p:cNvGraphicFramePr>
            <a:graphicFrameLocks/>
          </p:cNvGraphicFramePr>
          <p:nvPr>
            <p:extLst>
              <p:ext uri="{D42A27DB-BD31-4B8C-83A1-F6EECF244321}">
                <p14:modId xmlns:p14="http://schemas.microsoft.com/office/powerpoint/2010/main" val="1386762000"/>
              </p:ext>
            </p:extLst>
          </p:nvPr>
        </p:nvGraphicFramePr>
        <p:xfrm>
          <a:off x="609600" y="1752600"/>
          <a:ext cx="75438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5583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567" y="1163085"/>
            <a:ext cx="4089691" cy="27030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61925" y="2514600"/>
            <a:ext cx="4638675" cy="1077218"/>
          </a:xfrm>
          <a:prstGeom prst="rect">
            <a:avLst/>
          </a:prstGeom>
        </p:spPr>
        <p:txBody>
          <a:bodyPr wrap="square">
            <a:spAutoFit/>
          </a:bodyPr>
          <a:lstStyle/>
          <a:p>
            <a:pPr algn="ctr"/>
            <a:r>
              <a:rPr lang="en-US" sz="3200" b="1" dirty="0" smtClean="0">
                <a:solidFill>
                  <a:prstClr val="white"/>
                </a:solidFill>
                <a:latin typeface="Arial" pitchFamily="34" charset="0"/>
                <a:cs typeface="Arial" pitchFamily="34" charset="0"/>
              </a:rPr>
              <a:t>Student Satisfaction</a:t>
            </a:r>
          </a:p>
          <a:p>
            <a:pPr algn="ctr"/>
            <a:r>
              <a:rPr lang="en-US" sz="3200" b="1" dirty="0" smtClean="0">
                <a:solidFill>
                  <a:prstClr val="white"/>
                </a:solidFill>
                <a:latin typeface="Arial" pitchFamily="34" charset="0"/>
                <a:cs typeface="Arial" pitchFamily="34" charset="0"/>
              </a:rPr>
              <a:t>Trend Report</a:t>
            </a:r>
            <a:endParaRPr lang="en-US" sz="3200" b="1" dirty="0">
              <a:solidFill>
                <a:prstClr val="white"/>
              </a:solidFill>
              <a:latin typeface="Arial" pitchFamily="34" charset="0"/>
              <a:cs typeface="Arial" pitchFamily="34" charset="0"/>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5343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2" name="Picture 1"/>
          <p:cNvPicPr>
            <a:picLocks noChangeAspect="1"/>
          </p:cNvPicPr>
          <p:nvPr/>
        </p:nvPicPr>
        <p:blipFill>
          <a:blip r:embed="rId3"/>
          <a:stretch>
            <a:fillRect/>
          </a:stretch>
        </p:blipFill>
        <p:spPr>
          <a:xfrm>
            <a:off x="685800" y="1752600"/>
            <a:ext cx="7703014" cy="3987553"/>
          </a:xfrm>
          <a:prstGeom prst="rect">
            <a:avLst/>
          </a:prstGeom>
        </p:spPr>
      </p:pic>
    </p:spTree>
    <p:extLst>
      <p:ext uri="{BB962C8B-B14F-4D97-AF65-F5344CB8AC3E}">
        <p14:creationId xmlns:p14="http://schemas.microsoft.com/office/powerpoint/2010/main" val="2078296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4" name="Picture 3"/>
          <p:cNvPicPr>
            <a:picLocks noChangeAspect="1"/>
          </p:cNvPicPr>
          <p:nvPr/>
        </p:nvPicPr>
        <p:blipFill>
          <a:blip r:embed="rId3"/>
          <a:stretch>
            <a:fillRect/>
          </a:stretch>
        </p:blipFill>
        <p:spPr>
          <a:xfrm>
            <a:off x="685800" y="1905000"/>
            <a:ext cx="7701039" cy="3962400"/>
          </a:xfrm>
          <a:prstGeom prst="rect">
            <a:avLst/>
          </a:prstGeom>
        </p:spPr>
      </p:pic>
    </p:spTree>
    <p:extLst>
      <p:ext uri="{BB962C8B-B14F-4D97-AF65-F5344CB8AC3E}">
        <p14:creationId xmlns:p14="http://schemas.microsoft.com/office/powerpoint/2010/main" val="2029653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4" name="Picture 3"/>
          <p:cNvPicPr>
            <a:picLocks noChangeAspect="1"/>
          </p:cNvPicPr>
          <p:nvPr/>
        </p:nvPicPr>
        <p:blipFill>
          <a:blip r:embed="rId3"/>
          <a:stretch>
            <a:fillRect/>
          </a:stretch>
        </p:blipFill>
        <p:spPr>
          <a:xfrm>
            <a:off x="685800" y="1828800"/>
            <a:ext cx="7654425" cy="3962400"/>
          </a:xfrm>
          <a:prstGeom prst="rect">
            <a:avLst/>
          </a:prstGeom>
        </p:spPr>
      </p:pic>
    </p:spTree>
    <p:extLst>
      <p:ext uri="{BB962C8B-B14F-4D97-AF65-F5344CB8AC3E}">
        <p14:creationId xmlns:p14="http://schemas.microsoft.com/office/powerpoint/2010/main" val="3299447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body" sz="quarter" idx="13"/>
          </p:nvPr>
        </p:nvSpPr>
        <p:spPr>
          <a:xfrm>
            <a:off x="457200" y="152400"/>
            <a:ext cx="8229600" cy="1066800"/>
          </a:xfrm>
        </p:spPr>
        <p:txBody>
          <a:bodyPr/>
          <a:lstStyle/>
          <a:p>
            <a:pPr algn="ctr"/>
            <a:r>
              <a:rPr lang="en-US" sz="3200" dirty="0">
                <a:solidFill>
                  <a:schemeClr val="accent4"/>
                </a:solidFill>
                <a:effectLst/>
              </a:rPr>
              <a:t>Noel-Levitz </a:t>
            </a:r>
            <a:endParaRPr lang="en-US" sz="3200" dirty="0" smtClean="0">
              <a:solidFill>
                <a:schemeClr val="accent4"/>
              </a:solidFill>
              <a:effectLst/>
            </a:endParaRPr>
          </a:p>
          <a:p>
            <a:pPr algn="ctr"/>
            <a:r>
              <a:rPr lang="en-US" sz="3200" dirty="0" smtClean="0">
                <a:solidFill>
                  <a:schemeClr val="accent4"/>
                </a:solidFill>
                <a:effectLst/>
              </a:rPr>
              <a:t>Satisfaction-Priorities Surveys</a:t>
            </a:r>
            <a:endParaRPr lang="en-US" sz="3200" dirty="0" smtClean="0">
              <a:solidFill>
                <a:schemeClr val="accent4"/>
              </a:solidFill>
              <a:effectLst/>
              <a:latin typeface="Arial" charset="0"/>
              <a:cs typeface="Arial" charset="0"/>
            </a:endParaRPr>
          </a:p>
        </p:txBody>
      </p:sp>
      <p:sp>
        <p:nvSpPr>
          <p:cNvPr id="9" name="Rectangle 8"/>
          <p:cNvSpPr/>
          <p:nvPr/>
        </p:nvSpPr>
        <p:spPr>
          <a:xfrm>
            <a:off x="3733800" y="4953000"/>
            <a:ext cx="4572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4"/>
          <p:cNvSpPr>
            <a:spLocks noGrp="1" noChangeArrowheads="1"/>
          </p:cNvSpPr>
          <p:nvPr>
            <p:ph type="body" idx="4294967295"/>
          </p:nvPr>
        </p:nvSpPr>
        <p:spPr>
          <a:xfrm>
            <a:off x="381000" y="1905000"/>
            <a:ext cx="8432800" cy="2895600"/>
          </a:xfrm>
          <a:prstGeom prst="rect">
            <a:avLst/>
          </a:prstGeom>
        </p:spPr>
        <p:txBody>
          <a:bodyPr/>
          <a:lstStyle/>
          <a:p>
            <a:pPr marL="533400" indent="-533400">
              <a:lnSpc>
                <a:spcPct val="90000"/>
              </a:lnSpc>
            </a:pPr>
            <a:r>
              <a:rPr lang="en-US" sz="2800" b="1" dirty="0" smtClean="0"/>
              <a:t>Student Satisfaction Inventory (SSI) </a:t>
            </a:r>
            <a:r>
              <a:rPr lang="en-US" sz="2800" dirty="0" smtClean="0"/>
              <a:t>is for traditional students, primarily enrolled on campus</a:t>
            </a:r>
          </a:p>
          <a:p>
            <a:pPr marL="533400" indent="-533400">
              <a:lnSpc>
                <a:spcPct val="90000"/>
              </a:lnSpc>
            </a:pPr>
            <a:endParaRPr lang="en-US" sz="1100" dirty="0" smtClean="0"/>
          </a:p>
          <a:p>
            <a:pPr marL="533400" indent="-533400">
              <a:lnSpc>
                <a:spcPct val="90000"/>
              </a:lnSpc>
            </a:pPr>
            <a:r>
              <a:rPr lang="en-US" sz="2800" b="1" dirty="0" smtClean="0"/>
              <a:t>Priorities Survey for Online Learners</a:t>
            </a:r>
            <a:r>
              <a:rPr lang="en-US" sz="2800" dirty="0" smtClean="0"/>
              <a:t> </a:t>
            </a:r>
            <a:r>
              <a:rPr lang="en-US" sz="2800" b="1" dirty="0" smtClean="0"/>
              <a:t>(PSOL)</a:t>
            </a:r>
            <a:r>
              <a:rPr lang="en-US" sz="2800" dirty="0" smtClean="0"/>
              <a:t> for students in online distance learning programs.</a:t>
            </a:r>
            <a:endParaRPr lang="en-US" sz="1000" dirty="0" smtClean="0"/>
          </a:p>
        </p:txBody>
      </p:sp>
    </p:spTree>
    <p:extLst>
      <p:ext uri="{BB962C8B-B14F-4D97-AF65-F5344CB8AC3E}">
        <p14:creationId xmlns:p14="http://schemas.microsoft.com/office/powerpoint/2010/main" val="1681327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4" name="Picture 3"/>
          <p:cNvPicPr>
            <a:picLocks noChangeAspect="1"/>
          </p:cNvPicPr>
          <p:nvPr/>
        </p:nvPicPr>
        <p:blipFill>
          <a:blip r:embed="rId3"/>
          <a:stretch>
            <a:fillRect/>
          </a:stretch>
        </p:blipFill>
        <p:spPr>
          <a:xfrm>
            <a:off x="685800" y="1828800"/>
            <a:ext cx="7690614" cy="3962400"/>
          </a:xfrm>
          <a:prstGeom prst="rect">
            <a:avLst/>
          </a:prstGeom>
        </p:spPr>
      </p:pic>
    </p:spTree>
    <p:extLst>
      <p:ext uri="{BB962C8B-B14F-4D97-AF65-F5344CB8AC3E}">
        <p14:creationId xmlns:p14="http://schemas.microsoft.com/office/powerpoint/2010/main" val="36427868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4" name="Picture 3"/>
          <p:cNvPicPr>
            <a:picLocks noChangeAspect="1"/>
          </p:cNvPicPr>
          <p:nvPr/>
        </p:nvPicPr>
        <p:blipFill>
          <a:blip r:embed="rId3"/>
          <a:stretch>
            <a:fillRect/>
          </a:stretch>
        </p:blipFill>
        <p:spPr>
          <a:xfrm>
            <a:off x="685799" y="1905000"/>
            <a:ext cx="7507223" cy="3886200"/>
          </a:xfrm>
          <a:prstGeom prst="rect">
            <a:avLst/>
          </a:prstGeom>
        </p:spPr>
      </p:pic>
    </p:spTree>
    <p:extLst>
      <p:ext uri="{BB962C8B-B14F-4D97-AF65-F5344CB8AC3E}">
        <p14:creationId xmlns:p14="http://schemas.microsoft.com/office/powerpoint/2010/main" val="2008030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4" name="Picture 3"/>
          <p:cNvPicPr>
            <a:picLocks noChangeAspect="1"/>
          </p:cNvPicPr>
          <p:nvPr/>
        </p:nvPicPr>
        <p:blipFill>
          <a:blip r:embed="rId3"/>
          <a:stretch>
            <a:fillRect/>
          </a:stretch>
        </p:blipFill>
        <p:spPr>
          <a:xfrm>
            <a:off x="838200" y="1828800"/>
            <a:ext cx="7533530" cy="3886200"/>
          </a:xfrm>
          <a:prstGeom prst="rect">
            <a:avLst/>
          </a:prstGeom>
        </p:spPr>
      </p:pic>
    </p:spTree>
    <p:extLst>
      <p:ext uri="{BB962C8B-B14F-4D97-AF65-F5344CB8AC3E}">
        <p14:creationId xmlns:p14="http://schemas.microsoft.com/office/powerpoint/2010/main" val="1841167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Compare to historical data, graphs</a:t>
            </a:r>
            <a:endParaRPr lang="en-US" dirty="0"/>
          </a:p>
        </p:txBody>
      </p:sp>
      <p:pic>
        <p:nvPicPr>
          <p:cNvPr id="5" name="Picture 4"/>
          <p:cNvPicPr>
            <a:picLocks noChangeAspect="1"/>
          </p:cNvPicPr>
          <p:nvPr/>
        </p:nvPicPr>
        <p:blipFill>
          <a:blip r:embed="rId3"/>
          <a:stretch>
            <a:fillRect/>
          </a:stretch>
        </p:blipFill>
        <p:spPr>
          <a:xfrm>
            <a:off x="685800" y="1828800"/>
            <a:ext cx="7654424" cy="3962400"/>
          </a:xfrm>
          <a:prstGeom prst="rect">
            <a:avLst/>
          </a:prstGeom>
        </p:spPr>
      </p:pic>
    </p:spTree>
    <p:extLst>
      <p:ext uri="{BB962C8B-B14F-4D97-AF65-F5344CB8AC3E}">
        <p14:creationId xmlns:p14="http://schemas.microsoft.com/office/powerpoint/2010/main" val="2898726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47687" y="76200"/>
            <a:ext cx="8991600" cy="1295400"/>
          </a:xfrm>
        </p:spPr>
        <p:txBody>
          <a:bodyPr/>
          <a:lstStyle/>
          <a:p>
            <a:r>
              <a:rPr lang="en-US" sz="3200" dirty="0" smtClean="0">
                <a:solidFill>
                  <a:schemeClr val="tx1"/>
                </a:solidFill>
              </a:rPr>
              <a:t>OSUIT 2015 </a:t>
            </a:r>
          </a:p>
          <a:p>
            <a:r>
              <a:rPr lang="en-US" sz="3200" dirty="0" smtClean="0">
                <a:solidFill>
                  <a:schemeClr val="tx1"/>
                </a:solidFill>
              </a:rPr>
              <a:t>Priorities Survey for Online Learners (PSOL)</a:t>
            </a:r>
            <a:endParaRPr lang="en-US" sz="3200" dirty="0">
              <a:solidFill>
                <a:schemeClr val="tx1"/>
              </a:solidFill>
            </a:endParaRPr>
          </a:p>
        </p:txBody>
      </p:sp>
      <p:sp>
        <p:nvSpPr>
          <p:cNvPr id="5" name="Rectangle 3"/>
          <p:cNvSpPr txBox="1">
            <a:spLocks noChangeArrowheads="1"/>
          </p:cNvSpPr>
          <p:nvPr/>
        </p:nvSpPr>
        <p:spPr>
          <a:xfrm>
            <a:off x="914400" y="1981200"/>
            <a:ext cx="7772400" cy="29813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ct val="20000"/>
              </a:spcBef>
              <a:spcAft>
                <a:spcPts val="0"/>
              </a:spcAft>
              <a:buClrTx/>
              <a:buSzTx/>
              <a:tabLst/>
              <a:defRPr/>
            </a:pPr>
            <a:r>
              <a:rPr lang="en-US" sz="2800" dirty="0" smtClean="0">
                <a:solidFill>
                  <a:prstClr val="black"/>
                </a:solidFill>
                <a:latin typeface="Arial"/>
              </a:rPr>
              <a:t>Survey completed in spring semester 2015</a:t>
            </a:r>
          </a:p>
          <a:p>
            <a:pPr marR="0" lvl="0" algn="l" defTabSz="914400" rtl="0" eaLnBrk="1" fontAlgn="auto" latinLnBrk="0" hangingPunct="1">
              <a:lnSpc>
                <a:spcPct val="100000"/>
              </a:lnSpc>
              <a:spcBef>
                <a:spcPct val="20000"/>
              </a:spcBef>
              <a:spcAft>
                <a:spcPts val="0"/>
              </a:spcAft>
              <a:buClrTx/>
              <a:buSzTx/>
              <a:tabLst/>
              <a:defRPr/>
            </a:pPr>
            <a:r>
              <a:rPr lang="en-US" sz="2800" dirty="0" smtClean="0">
                <a:solidFill>
                  <a:prstClr val="black"/>
                </a:solidFill>
                <a:latin typeface="Arial"/>
              </a:rPr>
              <a:t>All online and hybrid class students invited</a:t>
            </a:r>
            <a:endParaRPr kumimoji="0" lang="en-US" sz="2800" b="0" i="0" u="none" strike="noStrike" kern="1200" cap="none" spc="0" normalizeH="0" noProof="0" dirty="0" smtClean="0">
              <a:ln>
                <a:noFill/>
              </a:ln>
              <a:solidFill>
                <a:prstClr val="black"/>
              </a:solidFill>
              <a:effectLst/>
              <a:uLnTx/>
              <a:uFillTx/>
              <a:latin typeface="Arial"/>
            </a:endParaRPr>
          </a:p>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noProof="0" dirty="0" smtClean="0">
                <a:ln>
                  <a:noFill/>
                </a:ln>
                <a:solidFill>
                  <a:prstClr val="black"/>
                </a:solidFill>
                <a:effectLst/>
                <a:uLnTx/>
                <a:uFillTx/>
                <a:latin typeface="Arial"/>
              </a:rPr>
              <a:t>Online administration only</a:t>
            </a:r>
          </a:p>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noProof="0" dirty="0" smtClean="0">
                <a:ln>
                  <a:noFill/>
                </a:ln>
                <a:solidFill>
                  <a:prstClr val="black"/>
                </a:solidFill>
                <a:effectLst/>
                <a:uLnTx/>
                <a:uFillTx/>
                <a:latin typeface="Arial"/>
              </a:rPr>
              <a:t>247 students, response rate of 32.4%</a:t>
            </a:r>
            <a:endParaRPr lang="en-US" sz="2800" dirty="0" smtClean="0">
              <a:solidFill>
                <a:prstClr val="black"/>
              </a:solidFill>
              <a:latin typeface="Aria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000" b="0" i="0" u="none" strike="noStrike" kern="1200" cap="none" spc="0" normalizeH="0" baseline="0" noProof="0" dirty="0" smtClean="0">
              <a:ln>
                <a:noFill/>
              </a:ln>
              <a:solidFill>
                <a:prstClr val="black"/>
              </a:solidFill>
              <a:effectLst/>
              <a:uLnTx/>
              <a:uFillTx/>
              <a:latin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70235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2900" y="304800"/>
            <a:ext cx="8229600" cy="685800"/>
          </a:xfrm>
        </p:spPr>
        <p:txBody>
          <a:bodyPr/>
          <a:lstStyle/>
          <a:p>
            <a:r>
              <a:rPr lang="en-US" sz="3200" dirty="0" smtClean="0"/>
              <a:t>OSUIT, Spring 2015: PSOL Demographics</a:t>
            </a:r>
            <a:endParaRPr lang="en-US" sz="3200" dirty="0"/>
          </a:p>
        </p:txBody>
      </p:sp>
      <p:sp>
        <p:nvSpPr>
          <p:cNvPr id="8" name="Rectangle 7"/>
          <p:cNvSpPr/>
          <p:nvPr/>
        </p:nvSpPr>
        <p:spPr>
          <a:xfrm>
            <a:off x="609600" y="1707952"/>
            <a:ext cx="7696200" cy="3077766"/>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b="1" dirty="0" smtClean="0">
                <a:solidFill>
                  <a:prstClr val="black"/>
                </a:solidFill>
              </a:rPr>
              <a:t>Gender</a:t>
            </a:r>
            <a:r>
              <a:rPr lang="en-US" sz="2400" dirty="0" smtClean="0">
                <a:solidFill>
                  <a:prstClr val="black"/>
                </a:solidFill>
              </a:rPr>
              <a:t>: 47% Female, 53% Male</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a:solidFill>
                  <a:prstClr val="black"/>
                </a:solidFill>
              </a:rPr>
              <a:t>Age</a:t>
            </a:r>
            <a:r>
              <a:rPr lang="en-US" sz="2400" dirty="0" smtClean="0">
                <a:solidFill>
                  <a:prstClr val="black"/>
                </a:solidFill>
              </a:rPr>
              <a:t>: 45% 24 and younger; 55% 25 and older</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a:solidFill>
                  <a:prstClr val="black"/>
                </a:solidFill>
              </a:rPr>
              <a:t>Ethnicity</a:t>
            </a:r>
            <a:r>
              <a:rPr lang="en-US" sz="2400" dirty="0" smtClean="0">
                <a:solidFill>
                  <a:prstClr val="black"/>
                </a:solidFill>
              </a:rPr>
              <a:t>: 65% Caucasian; 19% Native American</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smtClean="0">
                <a:solidFill>
                  <a:prstClr val="black"/>
                </a:solidFill>
              </a:rPr>
              <a:t>Enrollment </a:t>
            </a:r>
            <a:r>
              <a:rPr lang="en-US" sz="2400" b="1" dirty="0">
                <a:solidFill>
                  <a:prstClr val="black"/>
                </a:solidFill>
              </a:rPr>
              <a:t>status</a:t>
            </a:r>
            <a:r>
              <a:rPr lang="en-US" sz="2400" dirty="0" smtClean="0">
                <a:solidFill>
                  <a:prstClr val="black"/>
                </a:solidFill>
              </a:rPr>
              <a:t>: 72% Full-time, 28% Part-time</a:t>
            </a:r>
          </a:p>
          <a:p>
            <a:pPr marL="285750" indent="-285750">
              <a:spcAft>
                <a:spcPts val="1200"/>
              </a:spcAft>
              <a:buFont typeface="Arial" panose="020B0604020202020204" pitchFamily="34" charset="0"/>
              <a:buChar char="•"/>
            </a:pPr>
            <a:r>
              <a:rPr lang="en-US" sz="2400" b="1" dirty="0" smtClean="0">
                <a:solidFill>
                  <a:prstClr val="black"/>
                </a:solidFill>
              </a:rPr>
              <a:t>Class level</a:t>
            </a:r>
            <a:r>
              <a:rPr lang="en-US" sz="2400" dirty="0" smtClean="0">
                <a:solidFill>
                  <a:prstClr val="black"/>
                </a:solidFill>
              </a:rPr>
              <a:t>: 26% first-year, 32% second year, 35%&gt;</a:t>
            </a:r>
            <a:endParaRPr lang="en-US" sz="2400" dirty="0">
              <a:solidFill>
                <a:prstClr val="black"/>
              </a:solidFill>
            </a:endParaRPr>
          </a:p>
          <a:p>
            <a:pPr marL="285750" indent="-285750">
              <a:spcAft>
                <a:spcPts val="600"/>
              </a:spcAft>
              <a:buFont typeface="Arial" panose="020B0604020202020204" pitchFamily="34" charset="0"/>
              <a:buChar char="•"/>
            </a:pPr>
            <a:endParaRPr lang="en-US" sz="2400" dirty="0" smtClean="0">
              <a:solidFill>
                <a:prstClr val="black"/>
              </a:solidFill>
            </a:endParaRPr>
          </a:p>
        </p:txBody>
      </p:sp>
    </p:spTree>
    <p:extLst>
      <p:ext uri="{BB962C8B-B14F-4D97-AF65-F5344CB8AC3E}">
        <p14:creationId xmlns:p14="http://schemas.microsoft.com/office/powerpoint/2010/main" val="4139418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2900" y="228600"/>
            <a:ext cx="8229600" cy="685800"/>
          </a:xfrm>
        </p:spPr>
        <p:txBody>
          <a:bodyPr/>
          <a:lstStyle/>
          <a:p>
            <a:r>
              <a:rPr lang="en-US" sz="3200" dirty="0" smtClean="0"/>
              <a:t>OSUIT, Spring 2015: PSOL Demographics</a:t>
            </a:r>
            <a:endParaRPr lang="en-US" sz="3200" dirty="0"/>
          </a:p>
        </p:txBody>
      </p:sp>
      <p:sp>
        <p:nvSpPr>
          <p:cNvPr id="8" name="Rectangle 7"/>
          <p:cNvSpPr/>
          <p:nvPr/>
        </p:nvSpPr>
        <p:spPr>
          <a:xfrm>
            <a:off x="609600" y="1707952"/>
            <a:ext cx="7696200" cy="4924425"/>
          </a:xfrm>
          <a:prstGeom prst="rect">
            <a:avLst/>
          </a:prstGeom>
        </p:spPr>
        <p:txBody>
          <a:bodyPr wrap="square">
            <a:spAutoFit/>
          </a:bodyPr>
          <a:lstStyle/>
          <a:p>
            <a:pPr marL="285750" indent="-285750">
              <a:spcAft>
                <a:spcPts val="600"/>
              </a:spcAft>
              <a:buFont typeface="Arial" panose="020B0604020202020204" pitchFamily="34" charset="0"/>
              <a:buChar char="•"/>
            </a:pPr>
            <a:r>
              <a:rPr lang="en-US" sz="2400" b="1" dirty="0" smtClean="0">
                <a:solidFill>
                  <a:prstClr val="black"/>
                </a:solidFill>
              </a:rPr>
              <a:t>Most classes taken where?</a:t>
            </a:r>
            <a:r>
              <a:rPr lang="en-US" sz="2400" dirty="0" smtClean="0">
                <a:solidFill>
                  <a:prstClr val="black"/>
                </a:solidFill>
              </a:rPr>
              <a:t> </a:t>
            </a:r>
          </a:p>
          <a:p>
            <a:pPr marL="742950" lvl="1" indent="-285750">
              <a:spcAft>
                <a:spcPts val="600"/>
              </a:spcAft>
              <a:buFont typeface="Arial" panose="020B0604020202020204" pitchFamily="34" charset="0"/>
              <a:buChar char="•"/>
            </a:pPr>
            <a:r>
              <a:rPr lang="en-US" sz="2400" dirty="0" smtClean="0">
                <a:solidFill>
                  <a:prstClr val="black"/>
                </a:solidFill>
              </a:rPr>
              <a:t>Online, 43.6%</a:t>
            </a:r>
          </a:p>
          <a:p>
            <a:pPr marL="742950" lvl="1" indent="-285750">
              <a:spcAft>
                <a:spcPts val="600"/>
              </a:spcAft>
              <a:buFont typeface="Arial" panose="020B0604020202020204" pitchFamily="34" charset="0"/>
              <a:buChar char="•"/>
            </a:pPr>
            <a:r>
              <a:rPr lang="en-US" sz="2400" dirty="0" smtClean="0">
                <a:solidFill>
                  <a:prstClr val="black"/>
                </a:solidFill>
              </a:rPr>
              <a:t>Okmulgee campus, 53.5%</a:t>
            </a:r>
          </a:p>
          <a:p>
            <a:pPr marL="742950" lvl="1" indent="-285750">
              <a:spcAft>
                <a:spcPts val="600"/>
              </a:spcAft>
              <a:buFont typeface="Arial" panose="020B0604020202020204" pitchFamily="34" charset="0"/>
              <a:buChar char="•"/>
            </a:pPr>
            <a:r>
              <a:rPr lang="en-US" sz="2400" dirty="0" smtClean="0">
                <a:solidFill>
                  <a:prstClr val="black"/>
                </a:solidFill>
              </a:rPr>
              <a:t>Pryor campus, 1.7%</a:t>
            </a:r>
          </a:p>
          <a:p>
            <a:pPr marL="742950" lvl="1" indent="-285750">
              <a:spcAft>
                <a:spcPts val="600"/>
              </a:spcAft>
              <a:buFont typeface="Arial" panose="020B0604020202020204" pitchFamily="34" charset="0"/>
              <a:buChar char="•"/>
            </a:pPr>
            <a:r>
              <a:rPr lang="en-US" sz="2400" dirty="0" smtClean="0">
                <a:solidFill>
                  <a:prstClr val="black"/>
                </a:solidFill>
              </a:rPr>
              <a:t>Career tech campus, 1.2%</a:t>
            </a:r>
          </a:p>
          <a:p>
            <a:pPr marL="285750" lvl="0" indent="-285750">
              <a:spcAft>
                <a:spcPts val="600"/>
              </a:spcAft>
              <a:buFont typeface="Arial" panose="020B0604020202020204" pitchFamily="34" charset="0"/>
              <a:buChar char="•"/>
            </a:pPr>
            <a:r>
              <a:rPr lang="en-US" sz="2400" b="1" dirty="0" smtClean="0">
                <a:solidFill>
                  <a:prstClr val="black"/>
                </a:solidFill>
              </a:rPr>
              <a:t>Employment:</a:t>
            </a:r>
          </a:p>
          <a:p>
            <a:pPr marL="742950" lvl="1" indent="-285750">
              <a:spcAft>
                <a:spcPts val="600"/>
              </a:spcAft>
              <a:buFont typeface="Arial" panose="020B0604020202020204" pitchFamily="34" charset="0"/>
              <a:buChar char="•"/>
            </a:pPr>
            <a:r>
              <a:rPr lang="en-US" sz="2400" dirty="0" smtClean="0">
                <a:solidFill>
                  <a:prstClr val="black"/>
                </a:solidFill>
              </a:rPr>
              <a:t>Full-time, 45%</a:t>
            </a:r>
          </a:p>
          <a:p>
            <a:pPr marL="742950" lvl="1" indent="-285750">
              <a:spcAft>
                <a:spcPts val="600"/>
              </a:spcAft>
              <a:buFont typeface="Arial" panose="020B0604020202020204" pitchFamily="34" charset="0"/>
              <a:buChar char="•"/>
            </a:pPr>
            <a:r>
              <a:rPr lang="en-US" sz="2400" dirty="0" smtClean="0">
                <a:solidFill>
                  <a:prstClr val="black"/>
                </a:solidFill>
              </a:rPr>
              <a:t>Part-time, 26%</a:t>
            </a:r>
          </a:p>
          <a:p>
            <a:pPr marL="742950" lvl="1" indent="-285750">
              <a:spcAft>
                <a:spcPts val="600"/>
              </a:spcAft>
              <a:buFont typeface="Arial" panose="020B0604020202020204" pitchFamily="34" charset="0"/>
              <a:buChar char="•"/>
            </a:pPr>
            <a:r>
              <a:rPr lang="en-US" sz="2400" dirty="0" smtClean="0">
                <a:solidFill>
                  <a:prstClr val="black"/>
                </a:solidFill>
              </a:rPr>
              <a:t>Not employed, 33% </a:t>
            </a:r>
            <a:endParaRPr lang="en-US" sz="2400" dirty="0">
              <a:solidFill>
                <a:prstClr val="black"/>
              </a:solidFill>
            </a:endParaRPr>
          </a:p>
          <a:p>
            <a:pPr lvl="1">
              <a:spcAft>
                <a:spcPts val="600"/>
              </a:spcAft>
            </a:pPr>
            <a:endParaRPr lang="en-US" sz="2400" dirty="0" smtClean="0">
              <a:solidFill>
                <a:prstClr val="black"/>
              </a:solidFill>
            </a:endParaRPr>
          </a:p>
          <a:p>
            <a:pPr marL="742950" lvl="1" indent="-285750">
              <a:spcAft>
                <a:spcPts val="600"/>
              </a:spcAft>
              <a:buFont typeface="Arial" panose="020B0604020202020204" pitchFamily="34" charset="0"/>
              <a:buChar char="•"/>
            </a:pPr>
            <a:endParaRPr lang="en-US" sz="2400" dirty="0">
              <a:solidFill>
                <a:prstClr val="black"/>
              </a:solidFill>
            </a:endParaRPr>
          </a:p>
        </p:txBody>
      </p:sp>
    </p:spTree>
    <p:extLst>
      <p:ext uri="{BB962C8B-B14F-4D97-AF65-F5344CB8AC3E}">
        <p14:creationId xmlns:p14="http://schemas.microsoft.com/office/powerpoint/2010/main" val="4124421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6200" y="381000"/>
            <a:ext cx="8763000" cy="685800"/>
          </a:xfrm>
        </p:spPr>
        <p:txBody>
          <a:bodyPr/>
          <a:lstStyle/>
          <a:p>
            <a:r>
              <a:rPr lang="en-US" dirty="0" smtClean="0"/>
              <a:t>Programs/Majors of PSOL respondents</a:t>
            </a:r>
          </a:p>
        </p:txBody>
      </p:sp>
      <p:graphicFrame>
        <p:nvGraphicFramePr>
          <p:cNvPr id="5" name="Picture Placeholder 4"/>
          <p:cNvGraphicFramePr>
            <a:graphicFrameLocks noGrp="1"/>
          </p:cNvGraphicFramePr>
          <p:nvPr>
            <p:ph type="pic" sz="quarter" idx="11"/>
            <p:extLst>
              <p:ext uri="{D42A27DB-BD31-4B8C-83A1-F6EECF244321}">
                <p14:modId xmlns:p14="http://schemas.microsoft.com/office/powerpoint/2010/main" val="585665380"/>
              </p:ext>
            </p:extLst>
          </p:nvPr>
        </p:nvGraphicFramePr>
        <p:xfrm>
          <a:off x="76200" y="1524000"/>
          <a:ext cx="86106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6677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990600"/>
            <a:ext cx="3163814" cy="33693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52400" y="2533471"/>
            <a:ext cx="5486400" cy="1200329"/>
          </a:xfrm>
          <a:prstGeom prst="rect">
            <a:avLst/>
          </a:prstGeom>
        </p:spPr>
        <p:txBody>
          <a:bodyPr wrap="square">
            <a:spAutoFit/>
          </a:bodyPr>
          <a:lstStyle/>
          <a:p>
            <a:pPr algn="ctr"/>
            <a:r>
              <a:rPr lang="en-US" sz="3600" dirty="0" smtClean="0">
                <a:solidFill>
                  <a:prstClr val="white"/>
                </a:solidFill>
              </a:rPr>
              <a:t>Scales in order</a:t>
            </a:r>
            <a:br>
              <a:rPr lang="en-US" sz="3600" dirty="0" smtClean="0">
                <a:solidFill>
                  <a:prstClr val="white"/>
                </a:solidFill>
              </a:rPr>
            </a:br>
            <a:r>
              <a:rPr lang="en-US" sz="3600" dirty="0" smtClean="0">
                <a:solidFill>
                  <a:prstClr val="white"/>
                </a:solidFill>
              </a:rPr>
              <a:t>of importance</a:t>
            </a:r>
            <a:endParaRPr lang="en-US" sz="2400" dirty="0">
              <a:solidFill>
                <a:prstClr val="white"/>
              </a:solidFill>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6645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228600"/>
            <a:ext cx="8839200" cy="685800"/>
          </a:xfrm>
        </p:spPr>
        <p:txBody>
          <a:bodyPr/>
          <a:lstStyle/>
          <a:p>
            <a:r>
              <a:rPr lang="en-US" sz="3200" dirty="0" smtClean="0"/>
              <a:t>PSOL Scales listed in descending order of importance to our students</a:t>
            </a:r>
            <a:endParaRPr lang="en-US" sz="3200" dirty="0"/>
          </a:p>
        </p:txBody>
      </p:sp>
      <p:sp>
        <p:nvSpPr>
          <p:cNvPr id="5" name="Content Placeholder 2"/>
          <p:cNvSpPr txBox="1">
            <a:spLocks/>
          </p:cNvSpPr>
          <p:nvPr/>
        </p:nvSpPr>
        <p:spPr>
          <a:xfrm>
            <a:off x="914400" y="1828800"/>
            <a:ext cx="7620000" cy="29555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Aft>
                <a:spcPts val="1200"/>
              </a:spcAft>
              <a:buFontTx/>
              <a:buAutoNum type="arabicPeriod"/>
            </a:pPr>
            <a:r>
              <a:rPr lang="en-US" sz="2400" dirty="0" smtClean="0">
                <a:solidFill>
                  <a:prstClr val="black"/>
                </a:solidFill>
              </a:rPr>
              <a:t>Institutional Perceptions</a:t>
            </a:r>
          </a:p>
          <a:p>
            <a:pPr marL="457200" indent="-457200">
              <a:spcAft>
                <a:spcPts val="1200"/>
              </a:spcAft>
              <a:buFontTx/>
              <a:buAutoNum type="arabicPeriod"/>
            </a:pPr>
            <a:r>
              <a:rPr lang="en-US" sz="2400" dirty="0" smtClean="0">
                <a:solidFill>
                  <a:prstClr val="black"/>
                </a:solidFill>
              </a:rPr>
              <a:t>Enrollment Services</a:t>
            </a:r>
          </a:p>
          <a:p>
            <a:pPr marL="457200" indent="-457200">
              <a:spcAft>
                <a:spcPts val="1200"/>
              </a:spcAft>
              <a:buFontTx/>
              <a:buAutoNum type="arabicPeriod"/>
            </a:pPr>
            <a:r>
              <a:rPr lang="en-US" sz="2400" dirty="0" smtClean="0">
                <a:solidFill>
                  <a:prstClr val="black"/>
                </a:solidFill>
              </a:rPr>
              <a:t>Academic Services</a:t>
            </a:r>
          </a:p>
          <a:p>
            <a:pPr marL="457200" indent="-457200">
              <a:spcAft>
                <a:spcPts val="1200"/>
              </a:spcAft>
              <a:buAutoNum type="arabicPeriod" startAt="4"/>
            </a:pPr>
            <a:r>
              <a:rPr lang="en-US" sz="2400" dirty="0" smtClean="0">
                <a:solidFill>
                  <a:prstClr val="black"/>
                </a:solidFill>
              </a:rPr>
              <a:t>Instructional Services</a:t>
            </a:r>
          </a:p>
          <a:p>
            <a:pPr marL="457200" indent="-457200">
              <a:spcAft>
                <a:spcPts val="1200"/>
              </a:spcAft>
              <a:buFont typeface="Arial" pitchFamily="34" charset="0"/>
              <a:buAutoNum type="arabicPeriod" startAt="4"/>
            </a:pPr>
            <a:r>
              <a:rPr lang="en-US" sz="2400" dirty="0">
                <a:solidFill>
                  <a:prstClr val="black"/>
                </a:solidFill>
              </a:rPr>
              <a:t>Student </a:t>
            </a:r>
            <a:r>
              <a:rPr lang="en-US" sz="2400" dirty="0" smtClean="0">
                <a:solidFill>
                  <a:prstClr val="black"/>
                </a:solidFill>
              </a:rPr>
              <a:t>Services</a:t>
            </a:r>
            <a:endParaRPr lang="en-US" sz="2400" dirty="0">
              <a:solidFill>
                <a:prstClr val="black"/>
              </a:solidFill>
            </a:endParaRPr>
          </a:p>
        </p:txBody>
      </p:sp>
    </p:spTree>
    <p:extLst>
      <p:ext uri="{BB962C8B-B14F-4D97-AF65-F5344CB8AC3E}">
        <p14:creationId xmlns:p14="http://schemas.microsoft.com/office/powerpoint/2010/main" val="2112890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Line 3"/>
          <p:cNvSpPr>
            <a:spLocks noChangeShapeType="1"/>
          </p:cNvSpPr>
          <p:nvPr/>
        </p:nvSpPr>
        <p:spPr bwMode="auto">
          <a:xfrm>
            <a:off x="1978429" y="3605928"/>
            <a:ext cx="518714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4" name="Line 4"/>
          <p:cNvSpPr>
            <a:spLocks noChangeShapeType="1"/>
          </p:cNvSpPr>
          <p:nvPr/>
        </p:nvSpPr>
        <p:spPr bwMode="auto">
          <a:xfrm flipV="1">
            <a:off x="4499956" y="2193322"/>
            <a:ext cx="0" cy="317836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5" name="WordArt 5"/>
          <p:cNvSpPr>
            <a:spLocks noChangeArrowheads="1" noChangeShapeType="1" noTextEdit="1"/>
          </p:cNvSpPr>
          <p:nvPr/>
        </p:nvSpPr>
        <p:spPr bwMode="auto">
          <a:xfrm>
            <a:off x="5157355" y="1981431"/>
            <a:ext cx="2368435" cy="1200716"/>
          </a:xfrm>
          <a:prstGeom prst="rect">
            <a:avLst/>
          </a:prstGeom>
        </p:spPr>
        <p:txBody>
          <a:bodyPr wrap="none" fromWordArt="1">
            <a:prstTxWarp prst="textPlain">
              <a:avLst>
                <a:gd name="adj" fmla="val 50000"/>
              </a:avLst>
            </a:prstTxWarp>
          </a:bodyPr>
          <a:lstStyle/>
          <a:p>
            <a:pPr algn="ctr"/>
            <a:r>
              <a:rPr lang="en-US" sz="3600" kern="10" dirty="0">
                <a:ln w="9525">
                  <a:solidFill>
                    <a:srgbClr val="FF0000"/>
                  </a:solidFill>
                  <a:round/>
                  <a:headEnd/>
                  <a:tailEnd/>
                </a:ln>
                <a:solidFill>
                  <a:srgbClr val="00B050"/>
                </a:solidFill>
                <a:latin typeface="Arial Black"/>
              </a:rPr>
              <a:t>Institutional</a:t>
            </a:r>
          </a:p>
          <a:p>
            <a:pPr algn="ctr"/>
            <a:r>
              <a:rPr lang="en-US" sz="3600" kern="10" dirty="0">
                <a:ln w="9525">
                  <a:solidFill>
                    <a:srgbClr val="FF0000"/>
                  </a:solidFill>
                  <a:round/>
                  <a:headEnd/>
                  <a:tailEnd/>
                </a:ln>
                <a:solidFill>
                  <a:srgbClr val="00B050"/>
                </a:solidFill>
                <a:latin typeface="Arial Black"/>
              </a:rPr>
              <a:t>Strengths</a:t>
            </a:r>
          </a:p>
        </p:txBody>
      </p:sp>
      <p:sp>
        <p:nvSpPr>
          <p:cNvPr id="6" name="Text Box 6"/>
          <p:cNvSpPr txBox="1">
            <a:spLocks noChangeArrowheads="1"/>
          </p:cNvSpPr>
          <p:nvPr/>
        </p:nvSpPr>
        <p:spPr bwMode="auto">
          <a:xfrm>
            <a:off x="3851564" y="1416388"/>
            <a:ext cx="1224742" cy="5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2000"/>
              </a:lnSpc>
            </a:pPr>
            <a:r>
              <a:rPr lang="en-US" sz="1700" b="1" dirty="0">
                <a:solidFill>
                  <a:prstClr val="black"/>
                </a:solidFill>
                <a:latin typeface="Times New Roman" pitchFamily="18" charset="0"/>
              </a:rPr>
              <a:t>Very</a:t>
            </a:r>
          </a:p>
          <a:p>
            <a:pPr algn="ctr">
              <a:lnSpc>
                <a:spcPts val="2000"/>
              </a:lnSpc>
            </a:pPr>
            <a:r>
              <a:rPr lang="en-US" sz="1700" b="1" dirty="0">
                <a:solidFill>
                  <a:prstClr val="black"/>
                </a:solidFill>
                <a:latin typeface="Times New Roman" pitchFamily="18" charset="0"/>
              </a:rPr>
              <a:t>Important</a:t>
            </a:r>
            <a:endParaRPr lang="en-US" sz="2700" dirty="0">
              <a:solidFill>
                <a:prstClr val="black"/>
              </a:solidFill>
              <a:latin typeface="Univers Condensed" pitchFamily="34" charset="0"/>
            </a:endParaRPr>
          </a:p>
        </p:txBody>
      </p:sp>
      <p:sp>
        <p:nvSpPr>
          <p:cNvPr id="7" name="Text Box 7"/>
          <p:cNvSpPr txBox="1">
            <a:spLocks noChangeArrowheads="1"/>
          </p:cNvSpPr>
          <p:nvPr/>
        </p:nvSpPr>
        <p:spPr bwMode="auto">
          <a:xfrm>
            <a:off x="7309658" y="3323407"/>
            <a:ext cx="1224742" cy="5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2000"/>
              </a:lnSpc>
            </a:pPr>
            <a:r>
              <a:rPr lang="en-US" sz="1700" b="1">
                <a:solidFill>
                  <a:prstClr val="black"/>
                </a:solidFill>
                <a:latin typeface="Times New Roman" pitchFamily="18" charset="0"/>
              </a:rPr>
              <a:t>Very</a:t>
            </a:r>
          </a:p>
          <a:p>
            <a:pPr algn="ctr">
              <a:lnSpc>
                <a:spcPts val="2000"/>
              </a:lnSpc>
            </a:pPr>
            <a:r>
              <a:rPr lang="en-US" sz="1700" b="1">
                <a:solidFill>
                  <a:prstClr val="black"/>
                </a:solidFill>
                <a:latin typeface="Times New Roman" pitchFamily="18" charset="0"/>
              </a:rPr>
              <a:t>Satisfied</a:t>
            </a:r>
            <a:endParaRPr lang="en-US" sz="2700">
              <a:solidFill>
                <a:prstClr val="black"/>
              </a:solidFill>
              <a:latin typeface="Univers Condensed" pitchFamily="34" charset="0"/>
            </a:endParaRPr>
          </a:p>
        </p:txBody>
      </p:sp>
      <p:sp>
        <p:nvSpPr>
          <p:cNvPr id="8" name="Text Box 8"/>
          <p:cNvSpPr txBox="1">
            <a:spLocks noChangeArrowheads="1"/>
          </p:cNvSpPr>
          <p:nvPr/>
        </p:nvSpPr>
        <p:spPr bwMode="auto">
          <a:xfrm>
            <a:off x="3779520" y="5512948"/>
            <a:ext cx="1440873" cy="5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2000"/>
              </a:lnSpc>
            </a:pPr>
            <a:r>
              <a:rPr lang="en-US" sz="1700" b="1">
                <a:solidFill>
                  <a:prstClr val="black"/>
                </a:solidFill>
                <a:latin typeface="Times New Roman" pitchFamily="18" charset="0"/>
              </a:rPr>
              <a:t>Very</a:t>
            </a:r>
          </a:p>
          <a:p>
            <a:pPr algn="ctr">
              <a:lnSpc>
                <a:spcPts val="2000"/>
              </a:lnSpc>
            </a:pPr>
            <a:r>
              <a:rPr lang="en-US" sz="1700" b="1">
                <a:solidFill>
                  <a:prstClr val="black"/>
                </a:solidFill>
                <a:latin typeface="Times New Roman" pitchFamily="18" charset="0"/>
              </a:rPr>
              <a:t>Unimportant</a:t>
            </a:r>
            <a:endParaRPr lang="en-US" sz="2700">
              <a:solidFill>
                <a:prstClr val="black"/>
              </a:solidFill>
              <a:latin typeface="Univers Condensed" pitchFamily="34" charset="0"/>
            </a:endParaRPr>
          </a:p>
        </p:txBody>
      </p:sp>
      <p:sp>
        <p:nvSpPr>
          <p:cNvPr id="9" name="Text Box 9"/>
          <p:cNvSpPr txBox="1">
            <a:spLocks noChangeArrowheads="1"/>
          </p:cNvSpPr>
          <p:nvPr/>
        </p:nvSpPr>
        <p:spPr bwMode="auto">
          <a:xfrm>
            <a:off x="457200" y="3323407"/>
            <a:ext cx="1377142"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2000"/>
              </a:lnSpc>
            </a:pPr>
            <a:r>
              <a:rPr lang="en-US" sz="1700" b="1" dirty="0">
                <a:solidFill>
                  <a:prstClr val="black"/>
                </a:solidFill>
                <a:latin typeface="Times New Roman" pitchFamily="18" charset="0"/>
              </a:rPr>
              <a:t>Very</a:t>
            </a:r>
          </a:p>
          <a:p>
            <a:pPr algn="ctr">
              <a:lnSpc>
                <a:spcPts val="2000"/>
              </a:lnSpc>
            </a:pPr>
            <a:r>
              <a:rPr lang="en-US" sz="1700" b="1" dirty="0">
                <a:solidFill>
                  <a:prstClr val="black"/>
                </a:solidFill>
                <a:latin typeface="Times New Roman" pitchFamily="18" charset="0"/>
              </a:rPr>
              <a:t>Dissatisfied</a:t>
            </a:r>
            <a:endParaRPr lang="en-US" sz="2700" dirty="0">
              <a:solidFill>
                <a:prstClr val="black"/>
              </a:solidFill>
              <a:latin typeface="Univers Condensed" pitchFamily="34" charset="0"/>
            </a:endParaRPr>
          </a:p>
        </p:txBody>
      </p:sp>
      <p:sp>
        <p:nvSpPr>
          <p:cNvPr id="10" name="WordArt 11"/>
          <p:cNvSpPr>
            <a:spLocks noChangeArrowheads="1" noChangeShapeType="1" noTextEdit="1"/>
          </p:cNvSpPr>
          <p:nvPr/>
        </p:nvSpPr>
        <p:spPr bwMode="auto">
          <a:xfrm>
            <a:off x="1411085" y="1981431"/>
            <a:ext cx="2368435" cy="1200716"/>
          </a:xfrm>
          <a:prstGeom prst="rect">
            <a:avLst/>
          </a:prstGeom>
        </p:spPr>
        <p:txBody>
          <a:bodyPr wrap="none" fromWordArt="1">
            <a:prstTxWarp prst="textPlain">
              <a:avLst>
                <a:gd name="adj" fmla="val 50000"/>
              </a:avLst>
            </a:prstTxWarp>
          </a:bodyPr>
          <a:lstStyle/>
          <a:p>
            <a:pPr algn="ctr"/>
            <a:r>
              <a:rPr lang="en-US" sz="3600" kern="10" dirty="0">
                <a:ln w="9525">
                  <a:solidFill>
                    <a:srgbClr val="FF0000"/>
                  </a:solidFill>
                  <a:round/>
                  <a:headEnd/>
                  <a:tailEnd/>
                </a:ln>
                <a:solidFill>
                  <a:srgbClr val="FFFFFF"/>
                </a:solidFill>
                <a:latin typeface="Arial Black"/>
              </a:rPr>
              <a:t>Institutional</a:t>
            </a:r>
          </a:p>
          <a:p>
            <a:pPr algn="ctr"/>
            <a:r>
              <a:rPr lang="en-US" sz="3600" b="1" kern="10" dirty="0">
                <a:ln w="9525">
                  <a:solidFill>
                    <a:srgbClr val="FF0000"/>
                  </a:solidFill>
                  <a:round/>
                  <a:headEnd/>
                  <a:tailEnd/>
                </a:ln>
                <a:solidFill>
                  <a:srgbClr val="FFFFFF"/>
                </a:solidFill>
                <a:latin typeface="Arial Black"/>
              </a:rPr>
              <a:t>Challenges</a:t>
            </a:r>
          </a:p>
        </p:txBody>
      </p:sp>
      <p:sp>
        <p:nvSpPr>
          <p:cNvPr id="11" name="Rectangle 2"/>
          <p:cNvSpPr txBox="1">
            <a:spLocks noChangeArrowheads="1"/>
          </p:cNvSpPr>
          <p:nvPr/>
        </p:nvSpPr>
        <p:spPr>
          <a:xfrm>
            <a:off x="457200" y="274639"/>
            <a:ext cx="8229600" cy="6334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1F497D"/>
                </a:solidFill>
              </a:rPr>
              <a:t>Matrix for prioritizing action</a:t>
            </a:r>
          </a:p>
        </p:txBody>
      </p:sp>
      <p:sp>
        <p:nvSpPr>
          <p:cNvPr id="12" name="Text Box 10"/>
          <p:cNvSpPr txBox="1">
            <a:spLocks noChangeArrowheads="1"/>
          </p:cNvSpPr>
          <p:nvPr/>
        </p:nvSpPr>
        <p:spPr bwMode="auto">
          <a:xfrm>
            <a:off x="5887316" y="6487876"/>
            <a:ext cx="3241964"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lnSpc>
                <a:spcPts val="1400"/>
              </a:lnSpc>
              <a:spcBef>
                <a:spcPts val="400"/>
              </a:spcBef>
            </a:pPr>
            <a:r>
              <a:rPr lang="en-US" sz="1200" i="1" baseline="30000" dirty="0" smtClean="0">
                <a:solidFill>
                  <a:prstClr val="black"/>
                </a:solidFill>
                <a:latin typeface="Times New Roman" pitchFamily="18" charset="0"/>
              </a:rPr>
              <a:t>©</a:t>
            </a:r>
            <a:r>
              <a:rPr lang="en-US" sz="1200" i="1" dirty="0" smtClean="0">
                <a:solidFill>
                  <a:prstClr val="black"/>
                </a:solidFill>
                <a:latin typeface="Times New Roman" pitchFamily="18" charset="0"/>
              </a:rPr>
              <a:t>2014 Noel-Levitz</a:t>
            </a:r>
            <a:endParaRPr lang="en-US" sz="2700" dirty="0">
              <a:solidFill>
                <a:prstClr val="black"/>
              </a:solidFill>
              <a:latin typeface="Univers Condensed" pitchFamily="34" charset="0"/>
            </a:endParaRPr>
          </a:p>
        </p:txBody>
      </p:sp>
    </p:spTree>
    <p:extLst>
      <p:ext uri="{BB962C8B-B14F-4D97-AF65-F5344CB8AC3E}">
        <p14:creationId xmlns:p14="http://schemas.microsoft.com/office/powerpoint/2010/main" val="253023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304800"/>
            <a:ext cx="8382000" cy="685800"/>
          </a:xfrm>
        </p:spPr>
        <p:txBody>
          <a:bodyPr/>
          <a:lstStyle/>
          <a:p>
            <a:r>
              <a:rPr lang="en-US" sz="2800" dirty="0" smtClean="0"/>
              <a:t>OSUIT, </a:t>
            </a:r>
            <a:r>
              <a:rPr lang="en-US" sz="2800" dirty="0"/>
              <a:t>Spring </a:t>
            </a:r>
            <a:r>
              <a:rPr lang="en-US" sz="2800" dirty="0" smtClean="0"/>
              <a:t>2015: PSOL National Comparison</a:t>
            </a:r>
            <a:endParaRPr lang="en-US" sz="2800" dirty="0"/>
          </a:p>
        </p:txBody>
      </p:sp>
      <p:sp>
        <p:nvSpPr>
          <p:cNvPr id="5" name="Content Placeholder 2"/>
          <p:cNvSpPr txBox="1">
            <a:spLocks/>
          </p:cNvSpPr>
          <p:nvPr/>
        </p:nvSpPr>
        <p:spPr>
          <a:xfrm>
            <a:off x="457200" y="1600200"/>
            <a:ext cx="8229600" cy="464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solidFill>
                  <a:prstClr val="black"/>
                </a:solidFill>
              </a:rPr>
              <a:t>Top items with higher satisfaction:</a:t>
            </a:r>
          </a:p>
          <a:p>
            <a:pPr lvl="1"/>
            <a:r>
              <a:rPr lang="en-US" sz="2000" dirty="0" smtClean="0"/>
              <a:t>The Online Classroom (D2L) is easy to use.</a:t>
            </a:r>
          </a:p>
          <a:p>
            <a:pPr lvl="1"/>
            <a:r>
              <a:rPr lang="en-US" sz="2000" dirty="0"/>
              <a:t>My program advisor is accessible by telephone and e-mail</a:t>
            </a:r>
            <a:r>
              <a:rPr lang="en-US" sz="2000" dirty="0" smtClean="0"/>
              <a:t>.</a:t>
            </a:r>
          </a:p>
          <a:p>
            <a:pPr lvl="1"/>
            <a:r>
              <a:rPr lang="en-US" sz="2000" dirty="0"/>
              <a:t>The bookstore provides timely service to students</a:t>
            </a:r>
            <a:r>
              <a:rPr lang="en-US" sz="2000" dirty="0" smtClean="0"/>
              <a:t>.</a:t>
            </a:r>
          </a:p>
          <a:p>
            <a:pPr lvl="1"/>
            <a:r>
              <a:rPr lang="en-US" sz="2000" dirty="0"/>
              <a:t>Billing and payment procedures are convenient for me</a:t>
            </a:r>
            <a:r>
              <a:rPr lang="en-US" sz="2000" dirty="0" smtClean="0"/>
              <a:t>.</a:t>
            </a:r>
          </a:p>
          <a:p>
            <a:pPr lvl="1"/>
            <a:r>
              <a:rPr lang="en-US" sz="2000" dirty="0"/>
              <a:t>Registration for online courses is convenient</a:t>
            </a:r>
            <a:r>
              <a:rPr lang="en-US" sz="2000" dirty="0" smtClean="0"/>
              <a:t>.</a:t>
            </a:r>
          </a:p>
          <a:p>
            <a:r>
              <a:rPr lang="en-US" sz="2000" b="1" dirty="0" smtClean="0">
                <a:solidFill>
                  <a:prstClr val="black"/>
                </a:solidFill>
              </a:rPr>
              <a:t>Item with lowest satisfaction:</a:t>
            </a:r>
            <a:r>
              <a:rPr lang="en-US" sz="2000" dirty="0" smtClean="0">
                <a:solidFill>
                  <a:prstClr val="black"/>
                </a:solidFill>
              </a:rPr>
              <a:t> </a:t>
            </a:r>
          </a:p>
          <a:p>
            <a:pPr lvl="1"/>
            <a:r>
              <a:rPr lang="en-US" sz="2000" dirty="0"/>
              <a:t>Tutoring services are readily available for </a:t>
            </a:r>
            <a:r>
              <a:rPr lang="en-US" sz="2000" dirty="0" smtClean="0"/>
              <a:t>online.</a:t>
            </a:r>
          </a:p>
          <a:p>
            <a:pPr lvl="1"/>
            <a:r>
              <a:rPr lang="en-US" sz="2000" dirty="0">
                <a:solidFill>
                  <a:prstClr val="black"/>
                </a:solidFill>
              </a:rPr>
              <a:t>Channels are available for providing timely responses to student complaints</a:t>
            </a:r>
            <a:r>
              <a:rPr lang="en-US" sz="2000" dirty="0" smtClean="0">
                <a:solidFill>
                  <a:prstClr val="black"/>
                </a:solidFill>
              </a:rPr>
              <a:t>.</a:t>
            </a:r>
          </a:p>
          <a:p>
            <a:pPr lvl="1"/>
            <a:r>
              <a:rPr lang="en-US" sz="2000" dirty="0">
                <a:solidFill>
                  <a:prstClr val="black"/>
                </a:solidFill>
              </a:rPr>
              <a:t>The quality of online instruction is excellent</a:t>
            </a:r>
            <a:r>
              <a:rPr lang="en-US" sz="2000" dirty="0" smtClean="0">
                <a:solidFill>
                  <a:prstClr val="black"/>
                </a:solidFill>
              </a:rPr>
              <a:t>.</a:t>
            </a:r>
          </a:p>
          <a:p>
            <a:pPr lvl="1"/>
            <a:r>
              <a:rPr lang="en-US" sz="2000" dirty="0">
                <a:solidFill>
                  <a:prstClr val="black"/>
                </a:solidFill>
              </a:rPr>
              <a:t>Faculty provide timely feedback about student progress.</a:t>
            </a:r>
            <a:endParaRPr lang="en-US" sz="2000" dirty="0" smtClean="0">
              <a:solidFill>
                <a:prstClr val="black"/>
              </a:solidFill>
            </a:endParaRPr>
          </a:p>
        </p:txBody>
      </p:sp>
    </p:spTree>
    <p:extLst>
      <p:ext uri="{BB962C8B-B14F-4D97-AF65-F5344CB8AC3E}">
        <p14:creationId xmlns:p14="http://schemas.microsoft.com/office/powerpoint/2010/main" val="193077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66700" y="228600"/>
            <a:ext cx="8458200" cy="685800"/>
          </a:xfrm>
        </p:spPr>
        <p:txBody>
          <a:bodyPr/>
          <a:lstStyle/>
          <a:p>
            <a:r>
              <a:rPr lang="en-US" sz="3200" dirty="0" smtClean="0"/>
              <a:t>OSUIT, </a:t>
            </a:r>
            <a:r>
              <a:rPr lang="en-US" sz="3200" dirty="0"/>
              <a:t>Spring </a:t>
            </a:r>
            <a:r>
              <a:rPr lang="en-US" sz="3200" dirty="0" smtClean="0"/>
              <a:t>2015: Our Strengths (PSOL)</a:t>
            </a:r>
            <a:endParaRPr lang="en-US" sz="3200" dirty="0"/>
          </a:p>
        </p:txBody>
      </p:sp>
      <p:sp>
        <p:nvSpPr>
          <p:cNvPr id="5" name="Content Placeholder 2"/>
          <p:cNvSpPr txBox="1">
            <a:spLocks/>
          </p:cNvSpPr>
          <p:nvPr/>
        </p:nvSpPr>
        <p:spPr>
          <a:xfrm>
            <a:off x="304800" y="1600200"/>
            <a:ext cx="8382000" cy="5029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endParaRPr lang="en-US" sz="2000" dirty="0" smtClean="0">
              <a:solidFill>
                <a:prstClr val="black"/>
              </a:solidFill>
            </a:endParaRPr>
          </a:p>
        </p:txBody>
      </p:sp>
      <p:sp>
        <p:nvSpPr>
          <p:cNvPr id="2" name="Rectangle 1"/>
          <p:cNvSpPr/>
          <p:nvPr/>
        </p:nvSpPr>
        <p:spPr>
          <a:xfrm>
            <a:off x="304800" y="1676400"/>
            <a:ext cx="8534400" cy="4031873"/>
          </a:xfrm>
          <a:prstGeom prst="rect">
            <a:avLst/>
          </a:prstGeom>
        </p:spPr>
        <p:txBody>
          <a:bodyPr wrap="square">
            <a:spAutoFit/>
          </a:bodyPr>
          <a:lstStyle/>
          <a:p>
            <a:pPr marL="285750" indent="-285750">
              <a:spcAft>
                <a:spcPts val="12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My </a:t>
            </a:r>
            <a:r>
              <a:rPr lang="en-US" sz="2000" dirty="0">
                <a:effectLst>
                  <a:outerShdw blurRad="38100" dist="38100" dir="2700000" algn="tl">
                    <a:srgbClr val="000000">
                      <a:alpha val="43137"/>
                    </a:srgbClr>
                  </a:outerShdw>
                </a:effectLst>
                <a:latin typeface="Calibri" panose="020F0502020204030204" pitchFamily="34" charset="0"/>
              </a:rPr>
              <a:t>program advisor is accessible by telephone and e-mail.</a:t>
            </a:r>
          </a:p>
          <a:p>
            <a:pPr marL="285750" indent="-285750">
              <a:spcAft>
                <a:spcPts val="12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I </a:t>
            </a:r>
            <a:r>
              <a:rPr lang="en-US" sz="2000" dirty="0">
                <a:effectLst>
                  <a:outerShdw blurRad="38100" dist="38100" dir="2700000" algn="tl">
                    <a:srgbClr val="000000">
                      <a:alpha val="43137"/>
                    </a:srgbClr>
                  </a:outerShdw>
                </a:effectLst>
                <a:latin typeface="Calibri" panose="020F0502020204030204" pitchFamily="34" charset="0"/>
              </a:rPr>
              <a:t>am aware of whom to contact for questions about programs and services.</a:t>
            </a:r>
          </a:p>
          <a:p>
            <a:pPr marL="285750" indent="-285750">
              <a:spcAft>
                <a:spcPts val="12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Billing </a:t>
            </a:r>
            <a:r>
              <a:rPr lang="en-US" sz="2000" dirty="0">
                <a:effectLst>
                  <a:outerShdw blurRad="38100" dist="38100" dir="2700000" algn="tl">
                    <a:srgbClr val="000000">
                      <a:alpha val="43137"/>
                    </a:srgbClr>
                  </a:outerShdw>
                </a:effectLst>
                <a:latin typeface="Calibri" panose="020F0502020204030204" pitchFamily="34" charset="0"/>
              </a:rPr>
              <a:t>and payment procedures are convenient for me.</a:t>
            </a:r>
          </a:p>
          <a:p>
            <a:pPr marL="285750" indent="-285750">
              <a:spcAft>
                <a:spcPts val="12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The </a:t>
            </a:r>
            <a:r>
              <a:rPr lang="en-US" sz="2000" dirty="0">
                <a:effectLst>
                  <a:outerShdw blurRad="38100" dist="38100" dir="2700000" algn="tl">
                    <a:srgbClr val="000000">
                      <a:alpha val="43137"/>
                    </a:srgbClr>
                  </a:outerShdw>
                </a:effectLst>
                <a:latin typeface="Calibri" panose="020F0502020204030204" pitchFamily="34" charset="0"/>
              </a:rPr>
              <a:t>Online Classroom (D2L) is easy to use</a:t>
            </a:r>
            <a:r>
              <a:rPr lang="en-US" sz="2000" dirty="0" smtClean="0">
                <a:effectLst>
                  <a:outerShdw blurRad="38100" dist="38100" dir="2700000" algn="tl">
                    <a:srgbClr val="000000">
                      <a:alpha val="43137"/>
                    </a:srgbClr>
                  </a:outerShdw>
                </a:effectLst>
                <a:latin typeface="Calibri" panose="020F0502020204030204" pitchFamily="34" charset="0"/>
              </a:rPr>
              <a:t>.*</a:t>
            </a:r>
          </a:p>
          <a:p>
            <a:pPr marL="285750" indent="-285750">
              <a:spcAft>
                <a:spcPts val="1200"/>
              </a:spcAft>
              <a:buFont typeface="Arial" panose="020B0604020202020204" pitchFamily="34" charset="0"/>
              <a:buChar char="•"/>
            </a:pPr>
            <a:endParaRPr lang="en-US" sz="2000" dirty="0">
              <a:effectLst>
                <a:outerShdw blurRad="38100" dist="38100" dir="2700000" algn="tl">
                  <a:srgbClr val="000000">
                    <a:alpha val="43137"/>
                  </a:srgbClr>
                </a:outerShdw>
              </a:effectLst>
              <a:latin typeface="Calibri" panose="020F0502020204030204" pitchFamily="34" charset="0"/>
            </a:endParaRPr>
          </a:p>
          <a:p>
            <a:pPr marL="285750" indent="-285750">
              <a:spcAft>
                <a:spcPts val="1200"/>
              </a:spcAft>
              <a:buFont typeface="Arial" panose="020B0604020202020204" pitchFamily="34" charset="0"/>
              <a:buChar char="•"/>
            </a:pPr>
            <a:endParaRPr lang="en-US" sz="2000" dirty="0" smtClean="0">
              <a:effectLst>
                <a:outerShdw blurRad="38100" dist="38100" dir="2700000" algn="tl">
                  <a:srgbClr val="000000">
                    <a:alpha val="43137"/>
                  </a:srgbClr>
                </a:outerShdw>
              </a:effectLst>
              <a:latin typeface="Calibri" panose="020F0502020204030204" pitchFamily="34" charset="0"/>
            </a:endParaRPr>
          </a:p>
          <a:p>
            <a:pPr>
              <a:spcAft>
                <a:spcPts val="1200"/>
              </a:spcAft>
            </a:pPr>
            <a:r>
              <a:rPr lang="en-US" dirty="0">
                <a:effectLst>
                  <a:outerShdw blurRad="38100" dist="38100" dir="2700000" algn="tl">
                    <a:srgbClr val="000000">
                      <a:alpha val="43137"/>
                    </a:srgbClr>
                  </a:outerShdw>
                </a:effectLst>
                <a:latin typeface="Calibri" panose="020F0502020204030204" pitchFamily="34" charset="0"/>
              </a:rPr>
              <a:t>*OSUIT custom item.</a:t>
            </a:r>
          </a:p>
          <a:p>
            <a:pPr>
              <a:spcAft>
                <a:spcPts val="1200"/>
              </a:spcAft>
            </a:pPr>
            <a:endParaRPr lang="en-US" sz="2000" dirty="0">
              <a:effectLst>
                <a:outerShdw blurRad="38100" dist="38100" dir="2700000" algn="tl">
                  <a:srgbClr val="000000">
                    <a:alpha val="43137"/>
                  </a:srgbClr>
                </a:outerShdw>
              </a:effectLst>
              <a:latin typeface="Calibri" panose="020F0502020204030204" pitchFamily="34" charset="0"/>
            </a:endParaRPr>
          </a:p>
          <a:p>
            <a:pPr marL="285750" indent="-285750">
              <a:spcAft>
                <a:spcPts val="600"/>
              </a:spcAft>
              <a:buFont typeface="Arial" panose="020B0604020202020204" pitchFamily="34" charset="0"/>
              <a:buChar char="•"/>
            </a:pPr>
            <a:endParaRPr lang="en-US" i="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8533284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90500" y="268784"/>
            <a:ext cx="8763000" cy="685800"/>
          </a:xfrm>
        </p:spPr>
        <p:txBody>
          <a:bodyPr/>
          <a:lstStyle/>
          <a:p>
            <a:r>
              <a:rPr lang="en-US" sz="3200" dirty="0" smtClean="0"/>
              <a:t>OSUIT, </a:t>
            </a:r>
            <a:r>
              <a:rPr lang="en-US" sz="3200" dirty="0"/>
              <a:t>Spring </a:t>
            </a:r>
            <a:r>
              <a:rPr lang="en-US" sz="3200" dirty="0" smtClean="0"/>
              <a:t>2015: Our Challenges (PSOL)</a:t>
            </a:r>
            <a:endParaRPr lang="en-US" sz="3200" dirty="0"/>
          </a:p>
        </p:txBody>
      </p:sp>
      <p:sp>
        <p:nvSpPr>
          <p:cNvPr id="5" name="Content Placeholder 2"/>
          <p:cNvSpPr txBox="1">
            <a:spLocks/>
          </p:cNvSpPr>
          <p:nvPr/>
        </p:nvSpPr>
        <p:spPr>
          <a:xfrm>
            <a:off x="152400" y="1524000"/>
            <a:ext cx="8839200" cy="5181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en-US" sz="2000" dirty="0">
              <a:solidFill>
                <a:prstClr val="black"/>
              </a:solidFill>
            </a:endParaRPr>
          </a:p>
        </p:txBody>
      </p:sp>
      <p:sp>
        <p:nvSpPr>
          <p:cNvPr id="4" name="Rectangle 3"/>
          <p:cNvSpPr/>
          <p:nvPr/>
        </p:nvSpPr>
        <p:spPr>
          <a:xfrm>
            <a:off x="152400" y="1752600"/>
            <a:ext cx="8991600" cy="4154984"/>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Instructional </a:t>
            </a:r>
            <a:r>
              <a:rPr lang="en-US" sz="2000" dirty="0">
                <a:effectLst>
                  <a:outerShdw blurRad="38100" dist="38100" dir="2700000" algn="tl">
                    <a:srgbClr val="000000">
                      <a:alpha val="43137"/>
                    </a:srgbClr>
                  </a:outerShdw>
                </a:effectLst>
                <a:latin typeface="Calibri" panose="020F0502020204030204" pitchFamily="34" charset="0"/>
              </a:rPr>
              <a:t>materials are appropriate for program content.</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Faculty </a:t>
            </a:r>
            <a:r>
              <a:rPr lang="en-US" sz="2000" dirty="0">
                <a:effectLst>
                  <a:outerShdw blurRad="38100" dist="38100" dir="2700000" algn="tl">
                    <a:srgbClr val="000000">
                      <a:alpha val="43137"/>
                    </a:srgbClr>
                  </a:outerShdw>
                </a:effectLst>
                <a:latin typeface="Calibri" panose="020F0502020204030204" pitchFamily="34" charset="0"/>
              </a:rPr>
              <a:t>provide timely feedback about student progress.</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Tuition </a:t>
            </a:r>
            <a:r>
              <a:rPr lang="en-US" sz="2000" dirty="0">
                <a:effectLst>
                  <a:outerShdw blurRad="38100" dist="38100" dir="2700000" algn="tl">
                    <a:srgbClr val="000000">
                      <a:alpha val="43137"/>
                    </a:srgbClr>
                  </a:outerShdw>
                </a:effectLst>
                <a:latin typeface="Calibri" panose="020F0502020204030204" pitchFamily="34" charset="0"/>
              </a:rPr>
              <a:t>paid is a worthwhile investment.</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Program </a:t>
            </a:r>
            <a:r>
              <a:rPr lang="en-US" sz="2000" dirty="0">
                <a:effectLst>
                  <a:outerShdw blurRad="38100" dist="38100" dir="2700000" algn="tl">
                    <a:srgbClr val="000000">
                      <a:alpha val="43137"/>
                    </a:srgbClr>
                  </a:outerShdw>
                </a:effectLst>
                <a:latin typeface="Calibri" panose="020F0502020204030204" pitchFamily="34" charset="0"/>
              </a:rPr>
              <a:t>requirements are clear and reasonable.</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This </a:t>
            </a:r>
            <a:r>
              <a:rPr lang="en-US" sz="2000" dirty="0">
                <a:effectLst>
                  <a:outerShdw blurRad="38100" dist="38100" dir="2700000" algn="tl">
                    <a:srgbClr val="000000">
                      <a:alpha val="43137"/>
                    </a:srgbClr>
                  </a:outerShdw>
                </a:effectLst>
                <a:latin typeface="Calibri" panose="020F0502020204030204" pitchFamily="34" charset="0"/>
              </a:rPr>
              <a:t>institution responds quickly when I request information.</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The </a:t>
            </a:r>
            <a:r>
              <a:rPr lang="en-US" sz="2000" dirty="0">
                <a:effectLst>
                  <a:outerShdw blurRad="38100" dist="38100" dir="2700000" algn="tl">
                    <a:srgbClr val="000000">
                      <a:alpha val="43137"/>
                    </a:srgbClr>
                  </a:outerShdw>
                </a:effectLst>
                <a:latin typeface="Calibri" panose="020F0502020204030204" pitchFamily="34" charset="0"/>
              </a:rPr>
              <a:t>quality of online instruction is excellent.</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Faculty </a:t>
            </a:r>
            <a:r>
              <a:rPr lang="en-US" sz="2000" dirty="0">
                <a:effectLst>
                  <a:outerShdw blurRad="38100" dist="38100" dir="2700000" algn="tl">
                    <a:srgbClr val="000000">
                      <a:alpha val="43137"/>
                    </a:srgbClr>
                  </a:outerShdw>
                </a:effectLst>
                <a:latin typeface="Calibri" panose="020F0502020204030204" pitchFamily="34" charset="0"/>
              </a:rPr>
              <a:t>are responsive to student needs.</a:t>
            </a:r>
          </a:p>
          <a:p>
            <a:pPr marL="285750" indent="-285750">
              <a:spcAft>
                <a:spcPts val="600"/>
              </a:spcAft>
              <a:buFont typeface="Arial" panose="020B0604020202020204" pitchFamily="34" charset="0"/>
              <a:buChar char="•"/>
            </a:pPr>
            <a:r>
              <a:rPr lang="en-US" sz="2000" dirty="0" smtClean="0">
                <a:effectLst>
                  <a:outerShdw blurRad="38100" dist="38100" dir="2700000" algn="tl">
                    <a:srgbClr val="000000">
                      <a:alpha val="43137"/>
                    </a:srgbClr>
                  </a:outerShdw>
                </a:effectLst>
                <a:latin typeface="Calibri" panose="020F0502020204030204" pitchFamily="34" charset="0"/>
              </a:rPr>
              <a:t>When </a:t>
            </a:r>
            <a:r>
              <a:rPr lang="en-US" sz="2000" dirty="0">
                <a:effectLst>
                  <a:outerShdw blurRad="38100" dist="38100" dir="2700000" algn="tl">
                    <a:srgbClr val="000000">
                      <a:alpha val="43137"/>
                    </a:srgbClr>
                  </a:outerShdw>
                </a:effectLst>
                <a:latin typeface="Calibri" panose="020F0502020204030204" pitchFamily="34" charset="0"/>
              </a:rPr>
              <a:t>applicable, there is sufficient additional hands-on experience in my major</a:t>
            </a:r>
            <a:r>
              <a:rPr lang="en-US" sz="2000" dirty="0" smtClean="0">
                <a:effectLst>
                  <a:outerShdw blurRad="38100" dist="38100" dir="2700000" algn="tl">
                    <a:srgbClr val="000000">
                      <a:alpha val="43137"/>
                    </a:srgbClr>
                  </a:outerShdw>
                </a:effectLst>
                <a:latin typeface="Calibri" panose="020F0502020204030204" pitchFamily="34" charset="0"/>
              </a:rPr>
              <a:t>.*</a:t>
            </a:r>
          </a:p>
          <a:p>
            <a:pPr marL="285750" indent="-285750">
              <a:spcAft>
                <a:spcPts val="600"/>
              </a:spcAft>
              <a:buFont typeface="Arial" panose="020B0604020202020204" pitchFamily="34" charset="0"/>
              <a:buChar char="•"/>
            </a:pPr>
            <a:endParaRPr lang="en-US" i="1" dirty="0">
              <a:effectLst>
                <a:outerShdw blurRad="38100" dist="38100" dir="2700000" algn="tl">
                  <a:srgbClr val="000000">
                    <a:alpha val="43137"/>
                  </a:srgbClr>
                </a:outerShdw>
              </a:effectLst>
              <a:latin typeface="Calibri" panose="020F0502020204030204" pitchFamily="34" charset="0"/>
            </a:endParaRPr>
          </a:p>
          <a:p>
            <a:pPr>
              <a:spcAft>
                <a:spcPts val="600"/>
              </a:spcAft>
            </a:pPr>
            <a:r>
              <a:rPr lang="en-US" i="1" dirty="0" smtClean="0">
                <a:effectLst>
                  <a:outerShdw blurRad="38100" dist="38100" dir="2700000" algn="tl">
                    <a:srgbClr val="000000">
                      <a:alpha val="43137"/>
                    </a:srgbClr>
                  </a:outerShdw>
                </a:effectLst>
                <a:latin typeface="Calibri" panose="020F0502020204030204" pitchFamily="34" charset="0"/>
              </a:rPr>
              <a:t>*OSUIT custom item.</a:t>
            </a:r>
            <a:endParaRPr lang="en-US" i="1" dirty="0">
              <a:effectLst>
                <a:outerShdw blurRad="38100" dist="38100" dir="2700000" algn="tl">
                  <a:srgbClr val="000000">
                    <a:alpha val="43137"/>
                  </a:srgbClr>
                </a:outerShdw>
              </a:effectLst>
              <a:latin typeface="Calibri" panose="020F0502020204030204" pitchFamily="34" charset="0"/>
            </a:endParaRPr>
          </a:p>
          <a:p>
            <a:pPr marL="285750" indent="-285750">
              <a:spcAft>
                <a:spcPts val="600"/>
              </a:spcAft>
              <a:buFont typeface="Arial" panose="020B0604020202020204" pitchFamily="34" charset="0"/>
              <a:buChar char="•"/>
            </a:pPr>
            <a:endParaRPr lang="en-US" i="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94778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250768"/>
            <a:ext cx="3697214" cy="36972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61925" y="2514600"/>
            <a:ext cx="5486400" cy="584775"/>
          </a:xfrm>
          <a:prstGeom prst="rect">
            <a:avLst/>
          </a:prstGeom>
        </p:spPr>
        <p:txBody>
          <a:bodyPr wrap="square">
            <a:spAutoFit/>
          </a:bodyPr>
          <a:lstStyle/>
          <a:p>
            <a:pPr algn="ctr"/>
            <a:r>
              <a:rPr lang="en-US" sz="3200" b="1" dirty="0" smtClean="0">
                <a:solidFill>
                  <a:prstClr val="white"/>
                </a:solidFill>
                <a:latin typeface="Arial" pitchFamily="34" charset="0"/>
                <a:cs typeface="Arial" pitchFamily="34" charset="0"/>
              </a:rPr>
              <a:t>Summary scores</a:t>
            </a:r>
            <a:endParaRPr lang="en-US" sz="3200" b="1" dirty="0">
              <a:solidFill>
                <a:prstClr val="white"/>
              </a:solidFill>
              <a:latin typeface="Arial" pitchFamily="34" charset="0"/>
              <a:cs typeface="Arial" pitchFamily="34" charset="0"/>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2834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76200"/>
            <a:ext cx="8458200" cy="609600"/>
          </a:xfrm>
        </p:spPr>
        <p:txBody>
          <a:bodyPr/>
          <a:lstStyle/>
          <a:p>
            <a:r>
              <a:rPr lang="en-US" sz="2800" dirty="0" smtClean="0">
                <a:solidFill>
                  <a:schemeClr val="accent1"/>
                </a:solidFill>
              </a:rPr>
              <a:t>PSOL Summary Scores: So far, how has your college experience met your expectations?</a:t>
            </a:r>
            <a:endParaRPr lang="en-US" sz="2800" dirty="0">
              <a:solidFill>
                <a:schemeClr val="accent1"/>
              </a:solidFill>
            </a:endParaRPr>
          </a:p>
        </p:txBody>
      </p:sp>
      <p:graphicFrame>
        <p:nvGraphicFramePr>
          <p:cNvPr id="6" name="Chart Placeholder 5"/>
          <p:cNvGraphicFramePr>
            <a:graphicFrameLocks noGrp="1"/>
          </p:cNvGraphicFramePr>
          <p:nvPr>
            <p:ph type="chart" sz="quarter" idx="10"/>
            <p:extLst>
              <p:ext uri="{D42A27DB-BD31-4B8C-83A1-F6EECF244321}">
                <p14:modId xmlns:p14="http://schemas.microsoft.com/office/powerpoint/2010/main" val="2042317210"/>
              </p:ext>
            </p:extLst>
          </p:nvPr>
        </p:nvGraphicFramePr>
        <p:xfrm>
          <a:off x="495300" y="1295400"/>
          <a:ext cx="82296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753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76200"/>
            <a:ext cx="8458200" cy="609600"/>
          </a:xfrm>
        </p:spPr>
        <p:txBody>
          <a:bodyPr/>
          <a:lstStyle/>
          <a:p>
            <a:r>
              <a:rPr lang="en-US" sz="2800" dirty="0" smtClean="0">
                <a:solidFill>
                  <a:schemeClr val="accent1"/>
                </a:solidFill>
              </a:rPr>
              <a:t>PSOL Summary Scores: Rate your overall satisfaction with your experience here thus far.</a:t>
            </a:r>
            <a:endParaRPr lang="en-US" sz="2800" dirty="0">
              <a:solidFill>
                <a:schemeClr val="accent1"/>
              </a:solidFill>
            </a:endParaRPr>
          </a:p>
        </p:txBody>
      </p:sp>
      <p:graphicFrame>
        <p:nvGraphicFramePr>
          <p:cNvPr id="8" name="Chart Placeholder 7"/>
          <p:cNvGraphicFramePr>
            <a:graphicFrameLocks noGrp="1"/>
          </p:cNvGraphicFramePr>
          <p:nvPr>
            <p:ph type="chart" sz="quarter" idx="10"/>
            <p:extLst>
              <p:ext uri="{D42A27DB-BD31-4B8C-83A1-F6EECF244321}">
                <p14:modId xmlns:p14="http://schemas.microsoft.com/office/powerpoint/2010/main" val="47530722"/>
              </p:ext>
            </p:extLst>
          </p:nvPr>
        </p:nvGraphicFramePr>
        <p:xfrm>
          <a:off x="533400" y="1219200"/>
          <a:ext cx="81534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2089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1000" y="76200"/>
            <a:ext cx="8458200" cy="609600"/>
          </a:xfrm>
        </p:spPr>
        <p:txBody>
          <a:bodyPr/>
          <a:lstStyle/>
          <a:p>
            <a:r>
              <a:rPr lang="en-US" sz="2800" dirty="0" smtClean="0">
                <a:solidFill>
                  <a:schemeClr val="accent1"/>
                </a:solidFill>
              </a:rPr>
              <a:t>PSOL Summary Scores: All in all, if you had to do it over, would you enroll here again?</a:t>
            </a:r>
            <a:endParaRPr lang="en-US" sz="2800" dirty="0">
              <a:solidFill>
                <a:schemeClr val="accent1"/>
              </a:solidFill>
            </a:endParaRPr>
          </a:p>
        </p:txBody>
      </p:sp>
      <p:graphicFrame>
        <p:nvGraphicFramePr>
          <p:cNvPr id="7" name="Chart Placeholder 6"/>
          <p:cNvGraphicFramePr>
            <a:graphicFrameLocks noGrp="1"/>
          </p:cNvGraphicFramePr>
          <p:nvPr>
            <p:ph type="chart" sz="quarter" idx="10"/>
            <p:extLst>
              <p:ext uri="{D42A27DB-BD31-4B8C-83A1-F6EECF244321}">
                <p14:modId xmlns:p14="http://schemas.microsoft.com/office/powerpoint/2010/main" val="891490826"/>
              </p:ext>
            </p:extLst>
          </p:nvPr>
        </p:nvGraphicFramePr>
        <p:xfrm>
          <a:off x="609600" y="1219200"/>
          <a:ext cx="8001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0129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714500" y="228600"/>
            <a:ext cx="5791200" cy="1219200"/>
          </a:xfrm>
        </p:spPr>
        <p:txBody>
          <a:bodyPr/>
          <a:lstStyle/>
          <a:p>
            <a:r>
              <a:rPr lang="en-US" dirty="0" smtClean="0"/>
              <a:t>Sources of Information: Online Learners at OSUIT</a:t>
            </a:r>
            <a:endParaRPr lang="en-US" dirty="0"/>
          </a:p>
        </p:txBody>
      </p:sp>
      <p:graphicFrame>
        <p:nvGraphicFramePr>
          <p:cNvPr id="6" name="Chart Placeholder 5"/>
          <p:cNvGraphicFramePr>
            <a:graphicFrameLocks noGrp="1"/>
          </p:cNvGraphicFramePr>
          <p:nvPr>
            <p:ph type="chart" sz="quarter" idx="10"/>
            <p:extLst>
              <p:ext uri="{D42A27DB-BD31-4B8C-83A1-F6EECF244321}">
                <p14:modId xmlns:p14="http://schemas.microsoft.com/office/powerpoint/2010/main" val="2435940109"/>
              </p:ext>
            </p:extLst>
          </p:nvPr>
        </p:nvGraphicFramePr>
        <p:xfrm>
          <a:off x="381000" y="1600200"/>
          <a:ext cx="8458200" cy="5105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9483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8600" y="304800"/>
            <a:ext cx="8686800" cy="838200"/>
          </a:xfrm>
        </p:spPr>
        <p:txBody>
          <a:bodyPr/>
          <a:lstStyle/>
          <a:p>
            <a:r>
              <a:rPr lang="en-US" sz="3200" dirty="0" smtClean="0"/>
              <a:t>OSUIT, </a:t>
            </a:r>
            <a:r>
              <a:rPr lang="en-US" sz="3200" dirty="0"/>
              <a:t>Spring </a:t>
            </a:r>
            <a:r>
              <a:rPr lang="en-US" sz="3200" dirty="0" smtClean="0"/>
              <a:t>2015: PSOL Factors to Enroll </a:t>
            </a:r>
          </a:p>
        </p:txBody>
      </p:sp>
      <p:graphicFrame>
        <p:nvGraphicFramePr>
          <p:cNvPr id="6" name="Chart 5"/>
          <p:cNvGraphicFramePr>
            <a:graphicFrameLocks/>
          </p:cNvGraphicFramePr>
          <p:nvPr>
            <p:extLst>
              <p:ext uri="{D42A27DB-BD31-4B8C-83A1-F6EECF244321}">
                <p14:modId xmlns:p14="http://schemas.microsoft.com/office/powerpoint/2010/main" val="2434493003"/>
              </p:ext>
            </p:extLst>
          </p:nvPr>
        </p:nvGraphicFramePr>
        <p:xfrm>
          <a:off x="152400" y="1524000"/>
          <a:ext cx="8839200" cy="4476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6915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Users\KLeisinger\AppData\Local\Microsoft\Windows\Temporary Internet Files\Content.IE5\5NCP7AND\shutterstock_619032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EW_BURGUNDY_PHOTOLAYER.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0" y="25876"/>
            <a:ext cx="9144000" cy="6858000"/>
          </a:xfrm>
          <a:prstGeom prst="rect">
            <a:avLst/>
          </a:prstGeom>
        </p:spPr>
      </p:pic>
      <p:sp>
        <p:nvSpPr>
          <p:cNvPr id="5" name="TextBox 4"/>
          <p:cNvSpPr txBox="1"/>
          <p:nvPr/>
        </p:nvSpPr>
        <p:spPr>
          <a:xfrm>
            <a:off x="304800" y="5715000"/>
            <a:ext cx="8610600" cy="1077218"/>
          </a:xfrm>
          <a:prstGeom prst="rect">
            <a:avLst/>
          </a:prstGeom>
          <a:noFill/>
        </p:spPr>
        <p:txBody>
          <a:bodyPr wrap="square" rtlCol="0">
            <a:spAutoFit/>
          </a:bodyPr>
          <a:lstStyle/>
          <a:p>
            <a:pPr algn="r"/>
            <a:r>
              <a:rPr lang="en-US" sz="3200" dirty="0" smtClean="0">
                <a:solidFill>
                  <a:prstClr val="white"/>
                </a:solidFill>
              </a:rPr>
              <a:t>Step three: Responding to the data </a:t>
            </a:r>
            <a:br>
              <a:rPr lang="en-US" sz="3200" dirty="0" smtClean="0">
                <a:solidFill>
                  <a:prstClr val="white"/>
                </a:solidFill>
              </a:rPr>
            </a:br>
            <a:r>
              <a:rPr lang="en-US" sz="3200" dirty="0" smtClean="0">
                <a:solidFill>
                  <a:prstClr val="white"/>
                </a:solidFill>
              </a:rPr>
              <a:t>with new initiatives</a:t>
            </a:r>
            <a:endParaRPr lang="en-US" sz="3200" dirty="0">
              <a:solidFill>
                <a:prstClr val="white"/>
              </a:solidFill>
            </a:endParaRPr>
          </a:p>
        </p:txBody>
      </p:sp>
    </p:spTree>
    <p:extLst>
      <p:ext uri="{BB962C8B-B14F-4D97-AF65-F5344CB8AC3E}">
        <p14:creationId xmlns:p14="http://schemas.microsoft.com/office/powerpoint/2010/main" val="2490726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533400"/>
            <a:ext cx="8229600" cy="777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780032"/>
                </a:solidFill>
              </a:rPr>
              <a:t>Captures three scores for prioritizing </a:t>
            </a:r>
          </a:p>
        </p:txBody>
      </p:sp>
      <p:graphicFrame>
        <p:nvGraphicFramePr>
          <p:cNvPr id="3" name="Content Placeholder 3"/>
          <p:cNvGraphicFramePr>
            <a:graphicFrameLocks/>
          </p:cNvGraphicFramePr>
          <p:nvPr>
            <p:extLst>
              <p:ext uri="{D42A27DB-BD31-4B8C-83A1-F6EECF244321}">
                <p14:modId xmlns:p14="http://schemas.microsoft.com/office/powerpoint/2010/main" val="3967638938"/>
              </p:ext>
            </p:extLst>
          </p:nvPr>
        </p:nvGraphicFramePr>
        <p:xfrm>
          <a:off x="847725" y="1676400"/>
          <a:ext cx="7772400" cy="144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5"/>
          <p:cNvGrpSpPr>
            <a:grpSpLocks/>
          </p:cNvGrpSpPr>
          <p:nvPr/>
        </p:nvGrpSpPr>
        <p:grpSpPr bwMode="auto">
          <a:xfrm>
            <a:off x="1758951" y="3761135"/>
            <a:ext cx="3346450" cy="2271712"/>
            <a:chOff x="183" y="2400"/>
            <a:chExt cx="2208" cy="1623"/>
          </a:xfrm>
        </p:grpSpPr>
        <p:sp>
          <p:nvSpPr>
            <p:cNvPr id="5" name="Text Box 6"/>
            <p:cNvSpPr txBox="1">
              <a:spLocks noChangeArrowheads="1"/>
            </p:cNvSpPr>
            <p:nvPr/>
          </p:nvSpPr>
          <p:spPr bwMode="auto">
            <a:xfrm>
              <a:off x="183" y="3639"/>
              <a:ext cx="220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400" b="1">
                  <a:solidFill>
                    <a:srgbClr val="333333"/>
                  </a:solidFill>
                </a:rPr>
                <a:t>Satisfaction</a:t>
              </a:r>
            </a:p>
          </p:txBody>
        </p:sp>
        <p:grpSp>
          <p:nvGrpSpPr>
            <p:cNvPr id="6" name="Group 7"/>
            <p:cNvGrpSpPr>
              <a:grpSpLocks/>
            </p:cNvGrpSpPr>
            <p:nvPr/>
          </p:nvGrpSpPr>
          <p:grpSpPr bwMode="auto">
            <a:xfrm>
              <a:off x="192" y="2400"/>
              <a:ext cx="1872" cy="1200"/>
              <a:chOff x="192" y="2400"/>
              <a:chExt cx="1872" cy="1200"/>
            </a:xfrm>
          </p:grpSpPr>
          <p:sp>
            <p:nvSpPr>
              <p:cNvPr id="7" name="Text Box 8"/>
              <p:cNvSpPr txBox="1">
                <a:spLocks noChangeArrowheads="1"/>
              </p:cNvSpPr>
              <p:nvPr/>
            </p:nvSpPr>
            <p:spPr bwMode="auto">
              <a:xfrm>
                <a:off x="192" y="2400"/>
                <a:ext cx="18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400" b="1" dirty="0">
                    <a:solidFill>
                      <a:srgbClr val="333333"/>
                    </a:solidFill>
                  </a:rPr>
                  <a:t>Importance</a:t>
                </a:r>
              </a:p>
            </p:txBody>
          </p:sp>
          <p:sp>
            <p:nvSpPr>
              <p:cNvPr id="8" name="Line 9"/>
              <p:cNvSpPr>
                <a:spLocks noChangeShapeType="1"/>
              </p:cNvSpPr>
              <p:nvPr/>
            </p:nvSpPr>
            <p:spPr bwMode="auto">
              <a:xfrm>
                <a:off x="1248" y="2832"/>
                <a:ext cx="0" cy="768"/>
              </a:xfrm>
              <a:prstGeom prst="line">
                <a:avLst/>
              </a:prstGeom>
              <a:noFill/>
              <a:ln w="5715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9" name="Line 10"/>
              <p:cNvSpPr>
                <a:spLocks noChangeShapeType="1"/>
              </p:cNvSpPr>
              <p:nvPr/>
            </p:nvSpPr>
            <p:spPr bwMode="auto">
              <a:xfrm flipV="1">
                <a:off x="576" y="2832"/>
                <a:ext cx="0" cy="720"/>
              </a:xfrm>
              <a:prstGeom prst="line">
                <a:avLst/>
              </a:prstGeom>
              <a:noFill/>
              <a:ln w="5715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10" name="Group 11"/>
          <p:cNvGrpSpPr>
            <a:grpSpLocks/>
          </p:cNvGrpSpPr>
          <p:nvPr/>
        </p:nvGrpSpPr>
        <p:grpSpPr bwMode="auto">
          <a:xfrm>
            <a:off x="4953000" y="3761135"/>
            <a:ext cx="2971800" cy="1600200"/>
            <a:chOff x="3552" y="3072"/>
            <a:chExt cx="2208" cy="1008"/>
          </a:xfrm>
        </p:grpSpPr>
        <p:sp>
          <p:nvSpPr>
            <p:cNvPr id="11" name="Text Box 12"/>
            <p:cNvSpPr txBox="1">
              <a:spLocks noChangeArrowheads="1"/>
            </p:cNvSpPr>
            <p:nvPr/>
          </p:nvSpPr>
          <p:spPr bwMode="auto">
            <a:xfrm>
              <a:off x="3648" y="3072"/>
              <a:ext cx="187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400" b="1" dirty="0">
                  <a:solidFill>
                    <a:srgbClr val="333333"/>
                  </a:solidFill>
                </a:rPr>
                <a:t>Importance</a:t>
              </a:r>
            </a:p>
          </p:txBody>
        </p:sp>
        <p:grpSp>
          <p:nvGrpSpPr>
            <p:cNvPr id="12" name="Group 13"/>
            <p:cNvGrpSpPr>
              <a:grpSpLocks/>
            </p:cNvGrpSpPr>
            <p:nvPr/>
          </p:nvGrpSpPr>
          <p:grpSpPr bwMode="auto">
            <a:xfrm>
              <a:off x="3552" y="3456"/>
              <a:ext cx="2208" cy="624"/>
              <a:chOff x="3552" y="3456"/>
              <a:chExt cx="2208" cy="624"/>
            </a:xfrm>
          </p:grpSpPr>
          <p:sp>
            <p:nvSpPr>
              <p:cNvPr id="13" name="Text Box 14"/>
              <p:cNvSpPr txBox="1">
                <a:spLocks noChangeArrowheads="1"/>
              </p:cNvSpPr>
              <p:nvPr/>
            </p:nvSpPr>
            <p:spPr bwMode="auto">
              <a:xfrm>
                <a:off x="3552" y="3696"/>
                <a:ext cx="220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400" b="1" dirty="0">
                    <a:solidFill>
                      <a:srgbClr val="333333"/>
                    </a:solidFill>
                  </a:rPr>
                  <a:t> Satisfaction</a:t>
                </a:r>
              </a:p>
            </p:txBody>
          </p:sp>
          <p:sp>
            <p:nvSpPr>
              <p:cNvPr id="14" name="Line 15"/>
              <p:cNvSpPr>
                <a:spLocks noChangeShapeType="1"/>
              </p:cNvSpPr>
              <p:nvPr/>
            </p:nvSpPr>
            <p:spPr bwMode="auto">
              <a:xfrm flipV="1">
                <a:off x="4224" y="3456"/>
                <a:ext cx="0" cy="240"/>
              </a:xfrm>
              <a:prstGeom prst="line">
                <a:avLst/>
              </a:prstGeom>
              <a:noFill/>
              <a:ln w="571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5" name="Line 16"/>
              <p:cNvSpPr>
                <a:spLocks noChangeShapeType="1"/>
              </p:cNvSpPr>
              <p:nvPr/>
            </p:nvSpPr>
            <p:spPr bwMode="auto">
              <a:xfrm>
                <a:off x="4704" y="3456"/>
                <a:ext cx="0" cy="240"/>
              </a:xfrm>
              <a:prstGeom prst="line">
                <a:avLst/>
              </a:prstGeom>
              <a:noFill/>
              <a:ln w="57150">
                <a:solidFill>
                  <a:srgbClr val="FF0000"/>
                </a:solidFill>
                <a:round/>
                <a:headEnd/>
                <a:tailEnd type="triangle" w="lg"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spTree>
    <p:extLst>
      <p:ext uri="{BB962C8B-B14F-4D97-AF65-F5344CB8AC3E}">
        <p14:creationId xmlns:p14="http://schemas.microsoft.com/office/powerpoint/2010/main" val="12490095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p:nvPr/>
        </p:nvGrpSpPr>
        <p:grpSpPr>
          <a:xfrm>
            <a:off x="1277441" y="1896209"/>
            <a:ext cx="6492362" cy="1066800"/>
            <a:chOff x="304800" y="1896209"/>
            <a:chExt cx="4495800" cy="1066800"/>
          </a:xfrm>
        </p:grpSpPr>
        <p:sp>
          <p:nvSpPr>
            <p:cNvPr id="2" name="Rounded Rectangle 1"/>
            <p:cNvSpPr/>
            <p:nvPr/>
          </p:nvSpPr>
          <p:spPr>
            <a:xfrm>
              <a:off x="304800" y="1896209"/>
              <a:ext cx="4495800" cy="1066800"/>
            </a:xfrm>
            <a:prstGeom prst="roundRect">
              <a:avLst>
                <a:gd name="adj" fmla="val 29967"/>
              </a:avLst>
            </a:prstGeom>
            <a:gradFill>
              <a:gsLst>
                <a:gs pos="0">
                  <a:schemeClr val="accent2"/>
                </a:gs>
                <a:gs pos="50000">
                  <a:schemeClr val="accent3">
                    <a:lumMod val="50000"/>
                  </a:schemeClr>
                </a:gs>
                <a:gs pos="100000">
                  <a:schemeClr val="accent3">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7170"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93711" y="1992070"/>
              <a:ext cx="573234" cy="927143"/>
            </a:xfrm>
            <a:prstGeom prst="rect">
              <a:avLst/>
            </a:prstGeom>
            <a:noFill/>
          </p:spPr>
        </p:pic>
        <p:pic>
          <p:nvPicPr>
            <p:cNvPr id="14" name="Picture 13" descr="Rounded rectangle.png"/>
            <p:cNvPicPr>
              <a:picLocks noChangeAspect="1"/>
            </p:cNvPicPr>
            <p:nvPr/>
          </p:nvPicPr>
          <p:blipFill>
            <a:blip r:embed="rId4" cstate="email"/>
            <a:stretch>
              <a:fillRect/>
            </a:stretch>
          </p:blipFill>
          <p:spPr>
            <a:xfrm>
              <a:off x="361343" y="1914029"/>
              <a:ext cx="4419600" cy="229193"/>
            </a:xfrm>
            <a:prstGeom prst="rect">
              <a:avLst/>
            </a:prstGeom>
          </p:spPr>
        </p:pic>
        <p:sp>
          <p:nvSpPr>
            <p:cNvPr id="21" name="TextBox 20"/>
            <p:cNvSpPr txBox="1"/>
            <p:nvPr/>
          </p:nvSpPr>
          <p:spPr>
            <a:xfrm>
              <a:off x="1219200" y="2057400"/>
              <a:ext cx="3429000" cy="830997"/>
            </a:xfrm>
            <a:prstGeom prst="rect">
              <a:avLst/>
            </a:prstGeom>
            <a:noFill/>
          </p:spPr>
          <p:txBody>
            <a:bodyPr wrap="square" rtlCol="0">
              <a:spAutoFit/>
            </a:bodyPr>
            <a:lstStyle/>
            <a:p>
              <a:r>
                <a:rPr lang="en-US" sz="2400" dirty="0" smtClean="0">
                  <a:solidFill>
                    <a:prstClr val="white"/>
                  </a:solidFill>
                  <a:latin typeface="Calibri" pitchFamily="34" charset="0"/>
                </a:rPr>
                <a:t>Provide positive feedback to</a:t>
              </a:r>
              <a:br>
                <a:rPr lang="en-US" sz="2400" dirty="0" smtClean="0">
                  <a:solidFill>
                    <a:prstClr val="white"/>
                  </a:solidFill>
                  <a:latin typeface="Calibri" pitchFamily="34" charset="0"/>
                </a:rPr>
              </a:br>
              <a:r>
                <a:rPr lang="en-US" sz="2400" dirty="0" smtClean="0">
                  <a:solidFill>
                    <a:prstClr val="white"/>
                  </a:solidFill>
                  <a:latin typeface="Calibri" pitchFamily="34" charset="0"/>
                </a:rPr>
                <a:t>the campus</a:t>
              </a:r>
              <a:endParaRPr lang="en-US" sz="2400" dirty="0">
                <a:solidFill>
                  <a:prstClr val="white"/>
                </a:solidFill>
                <a:latin typeface="Calibri" pitchFamily="34" charset="0"/>
              </a:endParaRPr>
            </a:p>
          </p:txBody>
        </p:sp>
        <p:sp>
          <p:nvSpPr>
            <p:cNvPr id="24" name="TextBox 23"/>
            <p:cNvSpPr txBox="1"/>
            <p:nvPr/>
          </p:nvSpPr>
          <p:spPr>
            <a:xfrm>
              <a:off x="505673" y="2028625"/>
              <a:ext cx="444352" cy="707886"/>
            </a:xfrm>
            <a:prstGeom prst="rect">
              <a:avLst/>
            </a:prstGeom>
            <a:noFill/>
          </p:spPr>
          <p:txBody>
            <a:bodyPr wrap="none" rtlCol="0">
              <a:spAutoFit/>
            </a:bodyPr>
            <a:lstStyle/>
            <a:p>
              <a:r>
                <a:rPr lang="en-US" sz="4000" b="1" dirty="0" smtClean="0">
                  <a:solidFill>
                    <a:prstClr val="black"/>
                  </a:solidFill>
                  <a:latin typeface="Calibri" pitchFamily="34" charset="0"/>
                </a:rPr>
                <a:t>1</a:t>
              </a:r>
              <a:endParaRPr lang="en-US" sz="4000" b="1" dirty="0">
                <a:solidFill>
                  <a:prstClr val="black"/>
                </a:solidFill>
                <a:latin typeface="Calibri" pitchFamily="34" charset="0"/>
              </a:endParaRPr>
            </a:p>
          </p:txBody>
        </p:sp>
      </p:grpSp>
      <p:grpSp>
        <p:nvGrpSpPr>
          <p:cNvPr id="4" name="Group 29"/>
          <p:cNvGrpSpPr/>
          <p:nvPr/>
        </p:nvGrpSpPr>
        <p:grpSpPr>
          <a:xfrm>
            <a:off x="1277440" y="3191609"/>
            <a:ext cx="6522711" cy="1354317"/>
            <a:chOff x="304800" y="3191609"/>
            <a:chExt cx="4495800" cy="1354317"/>
          </a:xfrm>
        </p:grpSpPr>
        <p:sp>
          <p:nvSpPr>
            <p:cNvPr id="7" name="Rounded Rectangle 6"/>
            <p:cNvSpPr/>
            <p:nvPr/>
          </p:nvSpPr>
          <p:spPr>
            <a:xfrm>
              <a:off x="304800" y="3191609"/>
              <a:ext cx="4495800" cy="1066800"/>
            </a:xfrm>
            <a:prstGeom prst="roundRect">
              <a:avLst>
                <a:gd name="adj" fmla="val 32923"/>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15" name="Picture 14" descr="Rounded rectangle.png"/>
            <p:cNvPicPr>
              <a:picLocks noChangeAspect="1"/>
            </p:cNvPicPr>
            <p:nvPr/>
          </p:nvPicPr>
          <p:blipFill>
            <a:blip r:embed="rId5" cstate="email"/>
            <a:stretch>
              <a:fillRect/>
            </a:stretch>
          </p:blipFill>
          <p:spPr>
            <a:xfrm>
              <a:off x="381000" y="3200653"/>
              <a:ext cx="4419600" cy="261720"/>
            </a:xfrm>
            <a:prstGeom prst="rect">
              <a:avLst/>
            </a:prstGeom>
          </p:spPr>
        </p:pic>
        <p:pic>
          <p:nvPicPr>
            <p:cNvPr id="11"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81000" y="3324979"/>
              <a:ext cx="576908" cy="923191"/>
            </a:xfrm>
            <a:prstGeom prst="rect">
              <a:avLst/>
            </a:prstGeom>
            <a:noFill/>
          </p:spPr>
        </p:pic>
        <p:sp>
          <p:nvSpPr>
            <p:cNvPr id="22" name="TextBox 21"/>
            <p:cNvSpPr txBox="1"/>
            <p:nvPr/>
          </p:nvSpPr>
          <p:spPr>
            <a:xfrm>
              <a:off x="1295400" y="3345597"/>
              <a:ext cx="3429000" cy="1200329"/>
            </a:xfrm>
            <a:prstGeom prst="rect">
              <a:avLst/>
            </a:prstGeom>
            <a:noFill/>
          </p:spPr>
          <p:txBody>
            <a:bodyPr wrap="square" rtlCol="0">
              <a:spAutoFit/>
            </a:bodyPr>
            <a:lstStyle/>
            <a:p>
              <a:r>
                <a:rPr lang="en-US" sz="2400" dirty="0" smtClean="0">
                  <a:solidFill>
                    <a:prstClr val="white"/>
                  </a:solidFill>
                  <a:latin typeface="Calibri" pitchFamily="34" charset="0"/>
                </a:rPr>
                <a:t>Use high performing areas as models for other departments</a:t>
              </a:r>
              <a:endParaRPr lang="en-US" sz="2400" dirty="0">
                <a:solidFill>
                  <a:prstClr val="white"/>
                </a:solidFill>
                <a:latin typeface="Calibri" pitchFamily="34" charset="0"/>
              </a:endParaRPr>
            </a:p>
          </p:txBody>
        </p:sp>
        <p:sp>
          <p:nvSpPr>
            <p:cNvPr id="25" name="TextBox 24"/>
            <p:cNvSpPr txBox="1"/>
            <p:nvPr/>
          </p:nvSpPr>
          <p:spPr>
            <a:xfrm>
              <a:off x="502672" y="3371066"/>
              <a:ext cx="444352" cy="707886"/>
            </a:xfrm>
            <a:prstGeom prst="rect">
              <a:avLst/>
            </a:prstGeom>
            <a:noFill/>
          </p:spPr>
          <p:txBody>
            <a:bodyPr wrap="none" rtlCol="0">
              <a:spAutoFit/>
            </a:bodyPr>
            <a:lstStyle/>
            <a:p>
              <a:r>
                <a:rPr lang="en-US" sz="4000" b="1" dirty="0" smtClean="0">
                  <a:solidFill>
                    <a:prstClr val="black"/>
                  </a:solidFill>
                  <a:latin typeface="Calibri" pitchFamily="34" charset="0"/>
                </a:rPr>
                <a:t>2</a:t>
              </a:r>
              <a:endParaRPr lang="en-US" sz="4000" b="1" dirty="0">
                <a:solidFill>
                  <a:prstClr val="black"/>
                </a:solidFill>
                <a:latin typeface="Calibri" pitchFamily="34" charset="0"/>
              </a:endParaRPr>
            </a:p>
          </p:txBody>
        </p:sp>
      </p:grpSp>
      <p:grpSp>
        <p:nvGrpSpPr>
          <p:cNvPr id="5" name="Group 31"/>
          <p:cNvGrpSpPr/>
          <p:nvPr/>
        </p:nvGrpSpPr>
        <p:grpSpPr>
          <a:xfrm>
            <a:off x="1303926" y="4487009"/>
            <a:ext cx="6522710" cy="1066800"/>
            <a:chOff x="304800" y="4487009"/>
            <a:chExt cx="4495800" cy="1066800"/>
          </a:xfrm>
        </p:grpSpPr>
        <p:sp>
          <p:nvSpPr>
            <p:cNvPr id="8" name="Rounded Rectangle 7"/>
            <p:cNvSpPr/>
            <p:nvPr/>
          </p:nvSpPr>
          <p:spPr>
            <a:xfrm>
              <a:off x="304800" y="4487009"/>
              <a:ext cx="4495800" cy="1066800"/>
            </a:xfrm>
            <a:prstGeom prst="roundRect">
              <a:avLst>
                <a:gd name="adj" fmla="val 32923"/>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6200000" scaled="1"/>
              <a:tileRect/>
            </a:gradFill>
            <a:ln>
              <a:solidFill>
                <a:schemeClr val="accent1">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16" name="Picture 15" descr="Rounded rectangle.png"/>
            <p:cNvPicPr>
              <a:picLocks noChangeAspect="1"/>
            </p:cNvPicPr>
            <p:nvPr/>
          </p:nvPicPr>
          <p:blipFill>
            <a:blip r:embed="rId6" cstate="email"/>
            <a:stretch>
              <a:fillRect/>
            </a:stretch>
          </p:blipFill>
          <p:spPr>
            <a:xfrm>
              <a:off x="360082" y="4499944"/>
              <a:ext cx="4419600" cy="245954"/>
            </a:xfrm>
            <a:prstGeom prst="rect">
              <a:avLst/>
            </a:prstGeom>
          </p:spPr>
        </p:pic>
        <p:pic>
          <p:nvPicPr>
            <p:cNvPr id="12"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75043" y="4606276"/>
              <a:ext cx="558652" cy="914843"/>
            </a:xfrm>
            <a:prstGeom prst="rect">
              <a:avLst/>
            </a:prstGeom>
            <a:noFill/>
          </p:spPr>
        </p:pic>
        <p:sp>
          <p:nvSpPr>
            <p:cNvPr id="23" name="TextBox 22"/>
            <p:cNvSpPr txBox="1"/>
            <p:nvPr/>
          </p:nvSpPr>
          <p:spPr>
            <a:xfrm>
              <a:off x="1295400" y="4648200"/>
              <a:ext cx="3429000" cy="830997"/>
            </a:xfrm>
            <a:prstGeom prst="rect">
              <a:avLst/>
            </a:prstGeom>
            <a:noFill/>
          </p:spPr>
          <p:txBody>
            <a:bodyPr wrap="square" rtlCol="0">
              <a:spAutoFit/>
            </a:bodyPr>
            <a:lstStyle/>
            <a:p>
              <a:r>
                <a:rPr lang="en-US" sz="2400" dirty="0" smtClean="0">
                  <a:solidFill>
                    <a:prstClr val="white"/>
                  </a:solidFill>
                  <a:latin typeface="Calibri" pitchFamily="34" charset="0"/>
                </a:rPr>
                <a:t>Incorporate your strengths into your recruitment and marketing messages</a:t>
              </a:r>
              <a:endParaRPr lang="en-US" sz="2400" dirty="0">
                <a:solidFill>
                  <a:prstClr val="white"/>
                </a:solidFill>
                <a:latin typeface="Calibri" pitchFamily="34" charset="0"/>
              </a:endParaRPr>
            </a:p>
          </p:txBody>
        </p:sp>
        <p:sp>
          <p:nvSpPr>
            <p:cNvPr id="26" name="TextBox 25"/>
            <p:cNvSpPr txBox="1"/>
            <p:nvPr/>
          </p:nvSpPr>
          <p:spPr>
            <a:xfrm>
              <a:off x="484416" y="4666466"/>
              <a:ext cx="444352" cy="707886"/>
            </a:xfrm>
            <a:prstGeom prst="rect">
              <a:avLst/>
            </a:prstGeom>
            <a:noFill/>
          </p:spPr>
          <p:txBody>
            <a:bodyPr wrap="none" rtlCol="0">
              <a:spAutoFit/>
            </a:bodyPr>
            <a:lstStyle/>
            <a:p>
              <a:r>
                <a:rPr lang="en-US" sz="4000" b="1" dirty="0" smtClean="0">
                  <a:solidFill>
                    <a:prstClr val="black"/>
                  </a:solidFill>
                  <a:latin typeface="Calibri" pitchFamily="34" charset="0"/>
                </a:rPr>
                <a:t>3</a:t>
              </a:r>
              <a:endParaRPr lang="en-US" sz="4000" b="1" dirty="0">
                <a:solidFill>
                  <a:prstClr val="black"/>
                </a:solidFill>
                <a:latin typeface="Calibri" pitchFamily="34" charset="0"/>
              </a:endParaRPr>
            </a:p>
          </p:txBody>
        </p:sp>
      </p:grpSp>
      <p:sp>
        <p:nvSpPr>
          <p:cNvPr id="27" name="Title 26"/>
          <p:cNvSpPr>
            <a:spLocks noGrp="1"/>
          </p:cNvSpPr>
          <p:nvPr>
            <p:ph type="title"/>
          </p:nvPr>
        </p:nvSpPr>
        <p:spPr>
          <a:xfrm>
            <a:off x="450481" y="685800"/>
            <a:ext cx="8229600" cy="1143000"/>
          </a:xfrm>
        </p:spPr>
        <p:txBody>
          <a:bodyPr/>
          <a:lstStyle/>
          <a:p>
            <a:r>
              <a:rPr lang="en-US" sz="3200" b="1" dirty="0" smtClean="0">
                <a:solidFill>
                  <a:schemeClr val="accent2"/>
                </a:solidFill>
              </a:rPr>
              <a:t>Three key ways to build on strengths</a:t>
            </a:r>
            <a:endParaRPr lang="en-US" sz="3200" b="1" dirty="0">
              <a:solidFill>
                <a:schemeClr val="accent2"/>
              </a:solidFill>
            </a:endParaRPr>
          </a:p>
        </p:txBody>
      </p:sp>
    </p:spTree>
    <p:extLst>
      <p:ext uri="{BB962C8B-B14F-4D97-AF65-F5344CB8AC3E}">
        <p14:creationId xmlns:p14="http://schemas.microsoft.com/office/powerpoint/2010/main" val="671119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8"/>
          <p:cNvGrpSpPr/>
          <p:nvPr/>
        </p:nvGrpSpPr>
        <p:grpSpPr>
          <a:xfrm>
            <a:off x="1182061" y="4605040"/>
            <a:ext cx="6492362" cy="1066800"/>
            <a:chOff x="304800" y="1896209"/>
            <a:chExt cx="4495800" cy="1066800"/>
          </a:xfrm>
        </p:grpSpPr>
        <p:sp>
          <p:nvSpPr>
            <p:cNvPr id="2" name="Rounded Rectangle 1"/>
            <p:cNvSpPr/>
            <p:nvPr/>
          </p:nvSpPr>
          <p:spPr>
            <a:xfrm>
              <a:off x="304800" y="1896209"/>
              <a:ext cx="4495800" cy="1066800"/>
            </a:xfrm>
            <a:prstGeom prst="roundRect">
              <a:avLst>
                <a:gd name="adj" fmla="val 29967"/>
              </a:avLst>
            </a:prstGeom>
            <a:gradFill>
              <a:gsLst>
                <a:gs pos="0">
                  <a:schemeClr val="accent2"/>
                </a:gs>
                <a:gs pos="50000">
                  <a:schemeClr val="accent3">
                    <a:lumMod val="50000"/>
                  </a:schemeClr>
                </a:gs>
                <a:gs pos="100000">
                  <a:schemeClr val="accent3">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7170"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93711" y="1992070"/>
              <a:ext cx="573234" cy="927143"/>
            </a:xfrm>
            <a:prstGeom prst="rect">
              <a:avLst/>
            </a:prstGeom>
            <a:noFill/>
          </p:spPr>
        </p:pic>
        <p:pic>
          <p:nvPicPr>
            <p:cNvPr id="14" name="Picture 13" descr="Rounded rectangle.png"/>
            <p:cNvPicPr>
              <a:picLocks noChangeAspect="1"/>
            </p:cNvPicPr>
            <p:nvPr/>
          </p:nvPicPr>
          <p:blipFill>
            <a:blip r:embed="rId4" cstate="email"/>
            <a:stretch>
              <a:fillRect/>
            </a:stretch>
          </p:blipFill>
          <p:spPr>
            <a:xfrm>
              <a:off x="361343" y="1914029"/>
              <a:ext cx="4419600" cy="229193"/>
            </a:xfrm>
            <a:prstGeom prst="rect">
              <a:avLst/>
            </a:prstGeom>
          </p:spPr>
        </p:pic>
        <p:sp>
          <p:nvSpPr>
            <p:cNvPr id="21" name="TextBox 20"/>
            <p:cNvSpPr txBox="1"/>
            <p:nvPr/>
          </p:nvSpPr>
          <p:spPr>
            <a:xfrm>
              <a:off x="1219200" y="2057400"/>
              <a:ext cx="3429000" cy="461665"/>
            </a:xfrm>
            <a:prstGeom prst="rect">
              <a:avLst/>
            </a:prstGeom>
            <a:noFill/>
          </p:spPr>
          <p:txBody>
            <a:bodyPr wrap="square" rtlCol="0">
              <a:spAutoFit/>
            </a:bodyPr>
            <a:lstStyle/>
            <a:p>
              <a:r>
                <a:rPr lang="en-US" sz="2400" dirty="0" smtClean="0">
                  <a:solidFill>
                    <a:prstClr val="white"/>
                  </a:solidFill>
                  <a:latin typeface="Calibri" pitchFamily="34" charset="0"/>
                </a:rPr>
                <a:t>Change perceptions with information</a:t>
              </a:r>
              <a:endParaRPr lang="en-US" sz="2400" dirty="0">
                <a:solidFill>
                  <a:prstClr val="white"/>
                </a:solidFill>
                <a:latin typeface="Calibri" pitchFamily="34" charset="0"/>
              </a:endParaRPr>
            </a:p>
          </p:txBody>
        </p:sp>
        <p:sp>
          <p:nvSpPr>
            <p:cNvPr id="24" name="TextBox 23"/>
            <p:cNvSpPr txBox="1"/>
            <p:nvPr/>
          </p:nvSpPr>
          <p:spPr>
            <a:xfrm>
              <a:off x="505673" y="2028625"/>
              <a:ext cx="307703" cy="707886"/>
            </a:xfrm>
            <a:prstGeom prst="rect">
              <a:avLst/>
            </a:prstGeom>
            <a:noFill/>
          </p:spPr>
          <p:txBody>
            <a:bodyPr wrap="none" rtlCol="0">
              <a:spAutoFit/>
            </a:bodyPr>
            <a:lstStyle/>
            <a:p>
              <a:r>
                <a:rPr lang="en-US" sz="4000" b="1" dirty="0" smtClean="0">
                  <a:solidFill>
                    <a:prstClr val="black"/>
                  </a:solidFill>
                  <a:latin typeface="Calibri" pitchFamily="34" charset="0"/>
                </a:rPr>
                <a:t>3</a:t>
              </a:r>
              <a:endParaRPr lang="en-US" sz="4000" b="1" dirty="0">
                <a:solidFill>
                  <a:prstClr val="black"/>
                </a:solidFill>
                <a:latin typeface="Calibri" pitchFamily="34" charset="0"/>
              </a:endParaRPr>
            </a:p>
          </p:txBody>
        </p:sp>
      </p:grpSp>
      <p:grpSp>
        <p:nvGrpSpPr>
          <p:cNvPr id="4" name="Group 29"/>
          <p:cNvGrpSpPr/>
          <p:nvPr/>
        </p:nvGrpSpPr>
        <p:grpSpPr>
          <a:xfrm>
            <a:off x="1140401" y="1992193"/>
            <a:ext cx="6522711" cy="1066800"/>
            <a:chOff x="304800" y="3191609"/>
            <a:chExt cx="4495800" cy="1066800"/>
          </a:xfrm>
        </p:grpSpPr>
        <p:sp>
          <p:nvSpPr>
            <p:cNvPr id="7" name="Rounded Rectangle 6"/>
            <p:cNvSpPr/>
            <p:nvPr/>
          </p:nvSpPr>
          <p:spPr>
            <a:xfrm>
              <a:off x="304800" y="3191609"/>
              <a:ext cx="4495800" cy="1066800"/>
            </a:xfrm>
            <a:prstGeom prst="roundRect">
              <a:avLst>
                <a:gd name="adj" fmla="val 32923"/>
              </a:avLst>
            </a:prstGeom>
            <a:solidFill>
              <a:schemeClr val="accent5">
                <a:lumMod val="7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15" name="Picture 14" descr="Rounded rectangle.png"/>
            <p:cNvPicPr>
              <a:picLocks noChangeAspect="1"/>
            </p:cNvPicPr>
            <p:nvPr/>
          </p:nvPicPr>
          <p:blipFill>
            <a:blip r:embed="rId5" cstate="email"/>
            <a:stretch>
              <a:fillRect/>
            </a:stretch>
          </p:blipFill>
          <p:spPr>
            <a:xfrm>
              <a:off x="381000" y="3200653"/>
              <a:ext cx="4419600" cy="261720"/>
            </a:xfrm>
            <a:prstGeom prst="rect">
              <a:avLst/>
            </a:prstGeom>
          </p:spPr>
        </p:pic>
        <p:pic>
          <p:nvPicPr>
            <p:cNvPr id="11"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81000" y="3324979"/>
              <a:ext cx="576908" cy="923191"/>
            </a:xfrm>
            <a:prstGeom prst="rect">
              <a:avLst/>
            </a:prstGeom>
            <a:noFill/>
          </p:spPr>
        </p:pic>
        <p:sp>
          <p:nvSpPr>
            <p:cNvPr id="22" name="TextBox 21"/>
            <p:cNvSpPr txBox="1"/>
            <p:nvPr/>
          </p:nvSpPr>
          <p:spPr>
            <a:xfrm>
              <a:off x="1295400" y="3345597"/>
              <a:ext cx="3429000" cy="830997"/>
            </a:xfrm>
            <a:prstGeom prst="rect">
              <a:avLst/>
            </a:prstGeom>
            <a:noFill/>
          </p:spPr>
          <p:txBody>
            <a:bodyPr wrap="square" rtlCol="0">
              <a:spAutoFit/>
            </a:bodyPr>
            <a:lstStyle/>
            <a:p>
              <a:r>
                <a:rPr lang="en-US" sz="2400" dirty="0" smtClean="0">
                  <a:solidFill>
                    <a:prstClr val="white"/>
                  </a:solidFill>
                  <a:latin typeface="Calibri" pitchFamily="34" charset="0"/>
                </a:rPr>
                <a:t>Easy, immediate response items, i.e., “just do it”</a:t>
              </a:r>
              <a:endParaRPr lang="en-US" sz="2400" dirty="0">
                <a:solidFill>
                  <a:prstClr val="white"/>
                </a:solidFill>
                <a:latin typeface="Calibri" pitchFamily="34" charset="0"/>
              </a:endParaRPr>
            </a:p>
          </p:txBody>
        </p:sp>
        <p:sp>
          <p:nvSpPr>
            <p:cNvPr id="25" name="TextBox 24"/>
            <p:cNvSpPr txBox="1"/>
            <p:nvPr/>
          </p:nvSpPr>
          <p:spPr>
            <a:xfrm>
              <a:off x="502672" y="3371066"/>
              <a:ext cx="306271" cy="707886"/>
            </a:xfrm>
            <a:prstGeom prst="rect">
              <a:avLst/>
            </a:prstGeom>
            <a:noFill/>
          </p:spPr>
          <p:txBody>
            <a:bodyPr wrap="none" rtlCol="0">
              <a:spAutoFit/>
            </a:bodyPr>
            <a:lstStyle/>
            <a:p>
              <a:r>
                <a:rPr lang="en-US" sz="4000" b="1" dirty="0" smtClean="0">
                  <a:solidFill>
                    <a:prstClr val="black"/>
                  </a:solidFill>
                  <a:latin typeface="Calibri" pitchFamily="34" charset="0"/>
                </a:rPr>
                <a:t>1</a:t>
              </a:r>
              <a:endParaRPr lang="en-US" sz="4000" b="1" dirty="0">
                <a:solidFill>
                  <a:prstClr val="black"/>
                </a:solidFill>
                <a:latin typeface="Calibri" pitchFamily="34" charset="0"/>
              </a:endParaRPr>
            </a:p>
          </p:txBody>
        </p:sp>
      </p:grpSp>
      <p:grpSp>
        <p:nvGrpSpPr>
          <p:cNvPr id="5" name="Group 31"/>
          <p:cNvGrpSpPr/>
          <p:nvPr/>
        </p:nvGrpSpPr>
        <p:grpSpPr>
          <a:xfrm>
            <a:off x="1166887" y="3287593"/>
            <a:ext cx="6522710" cy="1066800"/>
            <a:chOff x="304800" y="4487009"/>
            <a:chExt cx="4495800" cy="1066800"/>
          </a:xfrm>
        </p:grpSpPr>
        <p:sp>
          <p:nvSpPr>
            <p:cNvPr id="8" name="Rounded Rectangle 7"/>
            <p:cNvSpPr/>
            <p:nvPr/>
          </p:nvSpPr>
          <p:spPr>
            <a:xfrm>
              <a:off x="304800" y="4487009"/>
              <a:ext cx="4495800" cy="1066800"/>
            </a:xfrm>
            <a:prstGeom prst="roundRect">
              <a:avLst>
                <a:gd name="adj" fmla="val 32923"/>
              </a:avLst>
            </a:prstGeom>
            <a:solidFill>
              <a:srgbClr val="FF6600"/>
            </a:solidFill>
            <a:ln>
              <a:solidFill>
                <a:schemeClr val="accent1">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latin typeface="Calibri" pitchFamily="34" charset="0"/>
              </a:endParaRPr>
            </a:p>
          </p:txBody>
        </p:sp>
        <p:pic>
          <p:nvPicPr>
            <p:cNvPr id="16" name="Picture 15" descr="Rounded rectangle.png"/>
            <p:cNvPicPr>
              <a:picLocks noChangeAspect="1"/>
            </p:cNvPicPr>
            <p:nvPr/>
          </p:nvPicPr>
          <p:blipFill>
            <a:blip r:embed="rId6" cstate="email"/>
            <a:stretch>
              <a:fillRect/>
            </a:stretch>
          </p:blipFill>
          <p:spPr>
            <a:xfrm>
              <a:off x="360082" y="4499944"/>
              <a:ext cx="4419600" cy="245954"/>
            </a:xfrm>
            <a:prstGeom prst="rect">
              <a:avLst/>
            </a:prstGeom>
          </p:spPr>
        </p:pic>
        <p:pic>
          <p:nvPicPr>
            <p:cNvPr id="12" name="Picture 2" descr="D:\Some example templates\All vectors in eps format\White ball temp.png"/>
            <p:cNvPicPr>
              <a:picLocks noChangeAspect="1" noChangeArrowheads="1"/>
            </p:cNvPicPr>
            <p:nvPr/>
          </p:nvPicPr>
          <p:blipFill>
            <a:blip r:embed="rId3" cstate="print"/>
            <a:srcRect/>
            <a:stretch>
              <a:fillRect/>
            </a:stretch>
          </p:blipFill>
          <p:spPr bwMode="auto">
            <a:xfrm>
              <a:off x="375043" y="4606276"/>
              <a:ext cx="558652" cy="914843"/>
            </a:xfrm>
            <a:prstGeom prst="rect">
              <a:avLst/>
            </a:prstGeom>
            <a:noFill/>
          </p:spPr>
        </p:pic>
        <p:sp>
          <p:nvSpPr>
            <p:cNvPr id="23" name="TextBox 22"/>
            <p:cNvSpPr txBox="1"/>
            <p:nvPr/>
          </p:nvSpPr>
          <p:spPr>
            <a:xfrm>
              <a:off x="1295400" y="4648200"/>
              <a:ext cx="3429000" cy="830997"/>
            </a:xfrm>
            <a:prstGeom prst="rect">
              <a:avLst/>
            </a:prstGeom>
            <a:noFill/>
          </p:spPr>
          <p:txBody>
            <a:bodyPr wrap="square" rtlCol="0">
              <a:spAutoFit/>
            </a:bodyPr>
            <a:lstStyle/>
            <a:p>
              <a:r>
                <a:rPr lang="en-US" sz="2400" dirty="0" smtClean="0">
                  <a:solidFill>
                    <a:prstClr val="white"/>
                  </a:solidFill>
                  <a:latin typeface="Calibri" pitchFamily="34" charset="0"/>
                </a:rPr>
                <a:t>Incorporate into long term, strategic plan</a:t>
              </a:r>
              <a:endParaRPr lang="en-US" sz="2400" dirty="0">
                <a:solidFill>
                  <a:prstClr val="white"/>
                </a:solidFill>
                <a:latin typeface="Calibri" pitchFamily="34" charset="0"/>
              </a:endParaRPr>
            </a:p>
          </p:txBody>
        </p:sp>
        <p:sp>
          <p:nvSpPr>
            <p:cNvPr id="26" name="TextBox 25"/>
            <p:cNvSpPr txBox="1"/>
            <p:nvPr/>
          </p:nvSpPr>
          <p:spPr>
            <a:xfrm>
              <a:off x="484416" y="4666466"/>
              <a:ext cx="306271" cy="707886"/>
            </a:xfrm>
            <a:prstGeom prst="rect">
              <a:avLst/>
            </a:prstGeom>
            <a:noFill/>
          </p:spPr>
          <p:txBody>
            <a:bodyPr wrap="none" rtlCol="0">
              <a:spAutoFit/>
            </a:bodyPr>
            <a:lstStyle/>
            <a:p>
              <a:r>
                <a:rPr lang="en-US" sz="4000" b="1" dirty="0" smtClean="0">
                  <a:solidFill>
                    <a:prstClr val="black"/>
                  </a:solidFill>
                  <a:latin typeface="Calibri" pitchFamily="34" charset="0"/>
                </a:rPr>
                <a:t>2</a:t>
              </a:r>
              <a:endParaRPr lang="en-US" sz="4000" b="1" dirty="0">
                <a:solidFill>
                  <a:prstClr val="black"/>
                </a:solidFill>
                <a:latin typeface="Calibri" pitchFamily="34" charset="0"/>
              </a:endParaRPr>
            </a:p>
          </p:txBody>
        </p:sp>
      </p:grpSp>
      <p:sp>
        <p:nvSpPr>
          <p:cNvPr id="27" name="Title 26"/>
          <p:cNvSpPr>
            <a:spLocks noGrp="1"/>
          </p:cNvSpPr>
          <p:nvPr>
            <p:ph type="title"/>
          </p:nvPr>
        </p:nvSpPr>
        <p:spPr>
          <a:xfrm>
            <a:off x="450481" y="685800"/>
            <a:ext cx="8229600" cy="1143000"/>
          </a:xfrm>
        </p:spPr>
        <p:txBody>
          <a:bodyPr/>
          <a:lstStyle/>
          <a:p>
            <a:r>
              <a:rPr lang="en-US" sz="3200" b="1" dirty="0" smtClean="0">
                <a:solidFill>
                  <a:schemeClr val="accent2"/>
                </a:solidFill>
              </a:rPr>
              <a:t>Three key ways to respond to challenges</a:t>
            </a:r>
            <a:endParaRPr lang="en-US" sz="3200" b="1" dirty="0">
              <a:solidFill>
                <a:schemeClr val="accent2"/>
              </a:solidFill>
            </a:endParaRPr>
          </a:p>
        </p:txBody>
      </p:sp>
    </p:spTree>
    <p:extLst>
      <p:ext uri="{BB962C8B-B14F-4D97-AF65-F5344CB8AC3E}">
        <p14:creationId xmlns:p14="http://schemas.microsoft.com/office/powerpoint/2010/main" val="2735164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OSUIT Institutional Research</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1828800"/>
            <a:ext cx="1371600" cy="2258568"/>
          </a:xfrm>
          <a:prstGeom prst="rect">
            <a:avLst/>
          </a:prstGeom>
        </p:spPr>
      </p:pic>
      <p:sp>
        <p:nvSpPr>
          <p:cNvPr id="4" name="TextBox 3"/>
          <p:cNvSpPr txBox="1"/>
          <p:nvPr/>
        </p:nvSpPr>
        <p:spPr>
          <a:xfrm>
            <a:off x="990600" y="1942421"/>
            <a:ext cx="5334000" cy="2031325"/>
          </a:xfrm>
          <a:prstGeom prst="rect">
            <a:avLst/>
          </a:prstGeom>
          <a:noFill/>
        </p:spPr>
        <p:txBody>
          <a:bodyPr wrap="square" rtlCol="0">
            <a:spAutoFit/>
          </a:bodyPr>
          <a:lstStyle/>
          <a:p>
            <a:pPr>
              <a:lnSpc>
                <a:spcPct val="150000"/>
              </a:lnSpc>
            </a:pPr>
            <a:r>
              <a:rPr lang="en-US" sz="2400" dirty="0" smtClean="0"/>
              <a:t>Michelle Canan, Director</a:t>
            </a:r>
          </a:p>
          <a:p>
            <a:pPr>
              <a:lnSpc>
                <a:spcPct val="150000"/>
              </a:lnSpc>
            </a:pPr>
            <a:r>
              <a:rPr lang="en-US" sz="2400" dirty="0" smtClean="0"/>
              <a:t>Curtis Miller, Analyst</a:t>
            </a:r>
          </a:p>
          <a:p>
            <a:pPr>
              <a:lnSpc>
                <a:spcPct val="150000"/>
              </a:lnSpc>
            </a:pPr>
            <a:r>
              <a:rPr lang="en-US" sz="2400" dirty="0" smtClean="0"/>
              <a:t>osuit.edu/research</a:t>
            </a:r>
            <a:r>
              <a:rPr lang="en-US" sz="2400" dirty="0" smtClean="0"/>
              <a:t>/</a:t>
            </a:r>
          </a:p>
          <a:p>
            <a:endParaRPr lang="en-US" dirty="0"/>
          </a:p>
        </p:txBody>
      </p:sp>
    </p:spTree>
    <p:extLst>
      <p:ext uri="{BB962C8B-B14F-4D97-AF65-F5344CB8AC3E}">
        <p14:creationId xmlns:p14="http://schemas.microsoft.com/office/powerpoint/2010/main" val="286888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47687" y="76200"/>
            <a:ext cx="8991600" cy="1295400"/>
          </a:xfrm>
        </p:spPr>
        <p:txBody>
          <a:bodyPr/>
          <a:lstStyle/>
          <a:p>
            <a:r>
              <a:rPr lang="en-US" dirty="0" smtClean="0">
                <a:solidFill>
                  <a:schemeClr val="tx1"/>
                </a:solidFill>
              </a:rPr>
              <a:t>OSUIT 2015 </a:t>
            </a:r>
          </a:p>
          <a:p>
            <a:r>
              <a:rPr lang="en-US" dirty="0" smtClean="0">
                <a:solidFill>
                  <a:schemeClr val="tx1"/>
                </a:solidFill>
              </a:rPr>
              <a:t>Student Satisfaction Inventory (SSI)</a:t>
            </a:r>
            <a:endParaRPr lang="en-US" dirty="0">
              <a:solidFill>
                <a:schemeClr val="tx1"/>
              </a:solidFill>
            </a:endParaRPr>
          </a:p>
        </p:txBody>
      </p:sp>
      <p:sp>
        <p:nvSpPr>
          <p:cNvPr id="5" name="Rectangle 3"/>
          <p:cNvSpPr txBox="1">
            <a:spLocks noChangeArrowheads="1"/>
          </p:cNvSpPr>
          <p:nvPr/>
        </p:nvSpPr>
        <p:spPr>
          <a:xfrm>
            <a:off x="914400" y="1981200"/>
            <a:ext cx="7772400" cy="29813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gn="l" defTabSz="914400" rtl="0" eaLnBrk="1" fontAlgn="auto" latinLnBrk="0" hangingPunct="1">
              <a:lnSpc>
                <a:spcPct val="100000"/>
              </a:lnSpc>
              <a:spcBef>
                <a:spcPct val="20000"/>
              </a:spcBef>
              <a:spcAft>
                <a:spcPts val="0"/>
              </a:spcAft>
              <a:buClrTx/>
              <a:buSzTx/>
              <a:tabLst/>
              <a:defRPr/>
            </a:pPr>
            <a:r>
              <a:rPr lang="en-US" sz="2800" dirty="0" smtClean="0">
                <a:solidFill>
                  <a:prstClr val="black"/>
                </a:solidFill>
                <a:latin typeface="Arial"/>
              </a:rPr>
              <a:t>Survey completed in spring semester 2015</a:t>
            </a:r>
          </a:p>
          <a:p>
            <a:pPr marR="0" lvl="0" algn="l" defTabSz="914400" rtl="0" eaLnBrk="1" fontAlgn="auto" latinLnBrk="0" hangingPunct="1">
              <a:lnSpc>
                <a:spcPct val="100000"/>
              </a:lnSpc>
              <a:spcBef>
                <a:spcPct val="20000"/>
              </a:spcBef>
              <a:spcAft>
                <a:spcPts val="0"/>
              </a:spcAft>
              <a:buClrTx/>
              <a:buSzTx/>
              <a:tabLst/>
              <a:defRPr/>
            </a:pPr>
            <a:r>
              <a:rPr lang="en-US" sz="2800" dirty="0" smtClean="0">
                <a:solidFill>
                  <a:prstClr val="black"/>
                </a:solidFill>
                <a:latin typeface="Arial"/>
              </a:rPr>
              <a:t>Forty classes chosen, quasi-random</a:t>
            </a:r>
            <a:endParaRPr kumimoji="0" lang="en-US" sz="2800" b="0" i="0" u="none" strike="noStrike" kern="1200" cap="none" spc="0" normalizeH="0" noProof="0" dirty="0" smtClean="0">
              <a:ln>
                <a:noFill/>
              </a:ln>
              <a:solidFill>
                <a:prstClr val="black"/>
              </a:solidFill>
              <a:effectLst/>
              <a:uLnTx/>
              <a:uFillTx/>
              <a:latin typeface="Arial"/>
            </a:endParaRPr>
          </a:p>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noProof="0" dirty="0" smtClean="0">
                <a:ln>
                  <a:noFill/>
                </a:ln>
                <a:solidFill>
                  <a:prstClr val="black"/>
                </a:solidFill>
                <a:effectLst/>
                <a:uLnTx/>
                <a:uFillTx/>
                <a:latin typeface="Arial"/>
              </a:rPr>
              <a:t>Paper and pencil administration in class</a:t>
            </a:r>
          </a:p>
          <a:p>
            <a:pPr marR="0" lvl="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noProof="0" dirty="0" smtClean="0">
                <a:ln>
                  <a:noFill/>
                </a:ln>
                <a:solidFill>
                  <a:prstClr val="black"/>
                </a:solidFill>
                <a:effectLst/>
                <a:uLnTx/>
                <a:uFillTx/>
                <a:latin typeface="Arial"/>
              </a:rPr>
              <a:t>359 students, response rate of 71.2%</a:t>
            </a:r>
            <a:endParaRPr lang="en-US" sz="2800" dirty="0" smtClean="0">
              <a:solidFill>
                <a:prstClr val="black"/>
              </a:solidFill>
              <a:latin typeface="Aria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000" b="0" i="0" u="none" strike="noStrike" kern="1200" cap="none" spc="0" normalizeH="0" baseline="0" noProof="0" dirty="0" smtClean="0">
              <a:ln>
                <a:noFill/>
              </a:ln>
              <a:solidFill>
                <a:prstClr val="black"/>
              </a:solidFill>
              <a:effectLst/>
              <a:uLnTx/>
              <a:uFillTx/>
              <a:latin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09763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33400" y="228600"/>
            <a:ext cx="8458200" cy="685800"/>
          </a:xfrm>
        </p:spPr>
        <p:txBody>
          <a:bodyPr/>
          <a:lstStyle/>
          <a:p>
            <a:r>
              <a:rPr lang="en-US" sz="3200" dirty="0" smtClean="0"/>
              <a:t>SSI Demographics</a:t>
            </a:r>
            <a:endParaRPr lang="en-US" sz="3200" dirty="0"/>
          </a:p>
        </p:txBody>
      </p:sp>
      <p:sp>
        <p:nvSpPr>
          <p:cNvPr id="8" name="Rectangle 7"/>
          <p:cNvSpPr/>
          <p:nvPr/>
        </p:nvSpPr>
        <p:spPr>
          <a:xfrm>
            <a:off x="609600" y="1707952"/>
            <a:ext cx="8001000" cy="3077766"/>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b="1" dirty="0" smtClean="0">
                <a:solidFill>
                  <a:prstClr val="black"/>
                </a:solidFill>
              </a:rPr>
              <a:t>Gender</a:t>
            </a:r>
            <a:r>
              <a:rPr lang="en-US" sz="2400" dirty="0" smtClean="0">
                <a:solidFill>
                  <a:prstClr val="black"/>
                </a:solidFill>
              </a:rPr>
              <a:t>: 32% Female, 68% Male</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a:solidFill>
                  <a:prstClr val="black"/>
                </a:solidFill>
              </a:rPr>
              <a:t>Age</a:t>
            </a:r>
            <a:r>
              <a:rPr lang="en-US" sz="2400" dirty="0" smtClean="0">
                <a:solidFill>
                  <a:prstClr val="black"/>
                </a:solidFill>
              </a:rPr>
              <a:t>: 71% 24 and younger; 29% 25 and older</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a:solidFill>
                  <a:prstClr val="black"/>
                </a:solidFill>
              </a:rPr>
              <a:t>Ethnicity</a:t>
            </a:r>
            <a:r>
              <a:rPr lang="en-US" sz="2400" dirty="0" smtClean="0">
                <a:solidFill>
                  <a:prstClr val="black"/>
                </a:solidFill>
              </a:rPr>
              <a:t>: 65% Caucasian; 18% Native American</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smtClean="0">
                <a:solidFill>
                  <a:prstClr val="black"/>
                </a:solidFill>
              </a:rPr>
              <a:t>Enrollment </a:t>
            </a:r>
            <a:r>
              <a:rPr lang="en-US" sz="2400" b="1" dirty="0">
                <a:solidFill>
                  <a:prstClr val="black"/>
                </a:solidFill>
              </a:rPr>
              <a:t>status</a:t>
            </a:r>
            <a:r>
              <a:rPr lang="en-US" sz="2400" dirty="0" smtClean="0">
                <a:solidFill>
                  <a:prstClr val="black"/>
                </a:solidFill>
              </a:rPr>
              <a:t>: 90% Full-time</a:t>
            </a:r>
          </a:p>
          <a:p>
            <a:pPr marL="285750" indent="-285750">
              <a:spcAft>
                <a:spcPts val="1200"/>
              </a:spcAft>
              <a:buFont typeface="Arial" panose="020B0604020202020204" pitchFamily="34" charset="0"/>
              <a:buChar char="•"/>
            </a:pPr>
            <a:r>
              <a:rPr lang="en-US" sz="2400" b="1" dirty="0" smtClean="0">
                <a:solidFill>
                  <a:prstClr val="black"/>
                </a:solidFill>
              </a:rPr>
              <a:t>Class level</a:t>
            </a:r>
            <a:r>
              <a:rPr lang="en-US" sz="2400" dirty="0" smtClean="0">
                <a:solidFill>
                  <a:prstClr val="black"/>
                </a:solidFill>
              </a:rPr>
              <a:t>: 46% first-year, 39% second year</a:t>
            </a:r>
            <a:endParaRPr lang="en-US" sz="2400" dirty="0">
              <a:solidFill>
                <a:prstClr val="black"/>
              </a:solidFill>
            </a:endParaRPr>
          </a:p>
          <a:p>
            <a:pPr marL="285750" indent="-285750">
              <a:spcAft>
                <a:spcPts val="1200"/>
              </a:spcAft>
              <a:buFont typeface="Arial" panose="020B0604020202020204" pitchFamily="34" charset="0"/>
              <a:buChar char="•"/>
            </a:pPr>
            <a:r>
              <a:rPr lang="en-US" sz="2400" b="1" dirty="0" smtClean="0">
                <a:solidFill>
                  <a:prstClr val="black"/>
                </a:solidFill>
              </a:rPr>
              <a:t>Employment</a:t>
            </a:r>
            <a:r>
              <a:rPr lang="en-US" sz="2400" dirty="0" smtClean="0">
                <a:solidFill>
                  <a:prstClr val="black"/>
                </a:solidFill>
              </a:rPr>
              <a:t>: 20% full-time, 45% part-time</a:t>
            </a:r>
            <a:endParaRPr lang="en-US" sz="2400" dirty="0">
              <a:solidFill>
                <a:prstClr val="black"/>
              </a:solidFill>
            </a:endParaRPr>
          </a:p>
        </p:txBody>
      </p:sp>
    </p:spTree>
    <p:extLst>
      <p:ext uri="{BB962C8B-B14F-4D97-AF65-F5344CB8AC3E}">
        <p14:creationId xmlns:p14="http://schemas.microsoft.com/office/powerpoint/2010/main" val="206481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duotone>
              <a:schemeClr val="accent1">
                <a:shade val="45000"/>
                <a:satMod val="135000"/>
              </a:schemeClr>
              <a:prstClr val="white"/>
            </a:duotone>
          </a:blip>
          <a:srcRect/>
          <a:stretch>
            <a:fillRect/>
          </a:stretch>
        </p:blipFill>
        <p:spPr bwMode="auto">
          <a:xfrm>
            <a:off x="0" y="2133600"/>
            <a:ext cx="6096000" cy="2286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990600"/>
            <a:ext cx="3163814" cy="33693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Rectangle 6"/>
          <p:cNvSpPr/>
          <p:nvPr/>
        </p:nvSpPr>
        <p:spPr>
          <a:xfrm>
            <a:off x="152400" y="2533471"/>
            <a:ext cx="5486400" cy="1200329"/>
          </a:xfrm>
          <a:prstGeom prst="rect">
            <a:avLst/>
          </a:prstGeom>
        </p:spPr>
        <p:txBody>
          <a:bodyPr wrap="square">
            <a:spAutoFit/>
          </a:bodyPr>
          <a:lstStyle/>
          <a:p>
            <a:pPr algn="ctr"/>
            <a:r>
              <a:rPr lang="en-US" sz="3600" dirty="0" smtClean="0">
                <a:solidFill>
                  <a:prstClr val="white"/>
                </a:solidFill>
              </a:rPr>
              <a:t>Scales in order</a:t>
            </a:r>
            <a:br>
              <a:rPr lang="en-US" sz="3600" dirty="0" smtClean="0">
                <a:solidFill>
                  <a:prstClr val="white"/>
                </a:solidFill>
              </a:rPr>
            </a:br>
            <a:r>
              <a:rPr lang="en-US" sz="3600" dirty="0" smtClean="0">
                <a:solidFill>
                  <a:prstClr val="white"/>
                </a:solidFill>
              </a:rPr>
              <a:t>of importance</a:t>
            </a:r>
            <a:endParaRPr lang="en-US" sz="2400" dirty="0">
              <a:solidFill>
                <a:prstClr val="white"/>
              </a:solidFill>
            </a:endParaRPr>
          </a:p>
        </p:txBody>
      </p:sp>
      <p:sp>
        <p:nvSpPr>
          <p:cNvPr id="3" name="Rectangle 2"/>
          <p:cNvSpPr/>
          <p:nvPr/>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6423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228600"/>
            <a:ext cx="8839200" cy="685800"/>
          </a:xfrm>
        </p:spPr>
        <p:txBody>
          <a:bodyPr/>
          <a:lstStyle/>
          <a:p>
            <a:r>
              <a:rPr lang="en-US" sz="3200" dirty="0" smtClean="0"/>
              <a:t>SSI Scales listed in descending order of importance to our students</a:t>
            </a:r>
            <a:endParaRPr lang="en-US" sz="3200" dirty="0"/>
          </a:p>
        </p:txBody>
      </p:sp>
      <p:sp>
        <p:nvSpPr>
          <p:cNvPr id="5" name="Content Placeholder 2"/>
          <p:cNvSpPr txBox="1">
            <a:spLocks/>
          </p:cNvSpPr>
          <p:nvPr/>
        </p:nvSpPr>
        <p:spPr>
          <a:xfrm>
            <a:off x="457200" y="1692676"/>
            <a:ext cx="7620000" cy="41338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Tx/>
              <a:buAutoNum type="arabicPeriod"/>
            </a:pPr>
            <a:r>
              <a:rPr lang="en-US" sz="2400" dirty="0" smtClean="0">
                <a:solidFill>
                  <a:prstClr val="black"/>
                </a:solidFill>
              </a:rPr>
              <a:t>Academic advising </a:t>
            </a:r>
            <a:r>
              <a:rPr lang="en-US" sz="2400" dirty="0">
                <a:solidFill>
                  <a:prstClr val="black"/>
                </a:solidFill>
              </a:rPr>
              <a:t>effectiveness </a:t>
            </a:r>
            <a:endParaRPr lang="en-US" sz="2400" dirty="0" smtClean="0">
              <a:solidFill>
                <a:prstClr val="black"/>
              </a:solidFill>
            </a:endParaRPr>
          </a:p>
          <a:p>
            <a:pPr marL="457200" indent="-457200">
              <a:buFontTx/>
              <a:buAutoNum type="arabicPeriod"/>
            </a:pPr>
            <a:r>
              <a:rPr lang="en-US" sz="2400" dirty="0" smtClean="0">
                <a:solidFill>
                  <a:prstClr val="black"/>
                </a:solidFill>
              </a:rPr>
              <a:t>Instructional effectiveness</a:t>
            </a:r>
          </a:p>
          <a:p>
            <a:pPr marL="457200" indent="-457200">
              <a:buFontTx/>
              <a:buAutoNum type="arabicPeriod"/>
            </a:pPr>
            <a:r>
              <a:rPr lang="en-US" sz="2400" dirty="0" smtClean="0">
                <a:solidFill>
                  <a:prstClr val="black"/>
                </a:solidFill>
              </a:rPr>
              <a:t>Registration effectiveness</a:t>
            </a:r>
          </a:p>
          <a:p>
            <a:pPr marL="457200" indent="-457200">
              <a:buAutoNum type="arabicPeriod" startAt="4"/>
            </a:pPr>
            <a:r>
              <a:rPr lang="en-US" sz="2400" dirty="0" smtClean="0">
                <a:solidFill>
                  <a:prstClr val="black"/>
                </a:solidFill>
              </a:rPr>
              <a:t>Campus climate</a:t>
            </a:r>
          </a:p>
          <a:p>
            <a:pPr marL="457200" indent="-457200">
              <a:buFont typeface="Arial" pitchFamily="34" charset="0"/>
              <a:buAutoNum type="arabicPeriod" startAt="4"/>
            </a:pPr>
            <a:r>
              <a:rPr lang="en-US" sz="2400" dirty="0">
                <a:solidFill>
                  <a:prstClr val="black"/>
                </a:solidFill>
              </a:rPr>
              <a:t>Student centeredness</a:t>
            </a:r>
          </a:p>
          <a:p>
            <a:pPr marL="457200" indent="-457200">
              <a:buAutoNum type="arabicPeriod" startAt="4"/>
            </a:pPr>
            <a:r>
              <a:rPr lang="en-US" sz="2400" dirty="0" smtClean="0">
                <a:solidFill>
                  <a:prstClr val="black"/>
                </a:solidFill>
              </a:rPr>
              <a:t>Admissions and financial aid effectiveness</a:t>
            </a:r>
          </a:p>
          <a:p>
            <a:pPr marL="457200" indent="-457200">
              <a:buAutoNum type="arabicPeriod" startAt="4"/>
            </a:pPr>
            <a:r>
              <a:rPr lang="en-US" sz="2400" dirty="0" smtClean="0">
                <a:solidFill>
                  <a:prstClr val="black"/>
                </a:solidFill>
              </a:rPr>
              <a:t>Campus services</a:t>
            </a:r>
          </a:p>
          <a:p>
            <a:pPr marL="457200" indent="-457200">
              <a:buAutoNum type="arabicPeriod" startAt="4"/>
            </a:pPr>
            <a:r>
              <a:rPr lang="en-US" sz="2400" dirty="0" smtClean="0">
                <a:solidFill>
                  <a:prstClr val="black"/>
                </a:solidFill>
              </a:rPr>
              <a:t>Safety and security</a:t>
            </a:r>
          </a:p>
        </p:txBody>
      </p:sp>
    </p:spTree>
    <p:extLst>
      <p:ext uri="{BB962C8B-B14F-4D97-AF65-F5344CB8AC3E}">
        <p14:creationId xmlns:p14="http://schemas.microsoft.com/office/powerpoint/2010/main" val="361318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33400" y="228600"/>
            <a:ext cx="8458200" cy="685800"/>
          </a:xfrm>
        </p:spPr>
        <p:txBody>
          <a:bodyPr/>
          <a:lstStyle/>
          <a:p>
            <a:r>
              <a:rPr lang="en-US" sz="2800" dirty="0" smtClean="0"/>
              <a:t>OSUIT, </a:t>
            </a:r>
            <a:r>
              <a:rPr lang="en-US" sz="2800" dirty="0"/>
              <a:t>Spring 2014: </a:t>
            </a:r>
            <a:r>
              <a:rPr lang="en-US" sz="2800" dirty="0" smtClean="0"/>
              <a:t>SSI National Comparison</a:t>
            </a:r>
            <a:endParaRPr lang="en-US" sz="2800" dirty="0"/>
          </a:p>
        </p:txBody>
      </p:sp>
      <p:sp>
        <p:nvSpPr>
          <p:cNvPr id="5" name="Content Placeholder 2"/>
          <p:cNvSpPr txBox="1">
            <a:spLocks/>
          </p:cNvSpPr>
          <p:nvPr/>
        </p:nvSpPr>
        <p:spPr>
          <a:xfrm>
            <a:off x="457200" y="1600200"/>
            <a:ext cx="8229600" cy="4648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smtClean="0">
                <a:solidFill>
                  <a:prstClr val="black"/>
                </a:solidFill>
              </a:rPr>
              <a:t>Top items with higher satisfaction:</a:t>
            </a:r>
          </a:p>
          <a:p>
            <a:pPr lvl="1"/>
            <a:r>
              <a:rPr lang="en-US" sz="2000" dirty="0" smtClean="0"/>
              <a:t>My </a:t>
            </a:r>
            <a:r>
              <a:rPr lang="en-US" sz="2000" dirty="0"/>
              <a:t>academic advisor is available when I need help</a:t>
            </a:r>
            <a:r>
              <a:rPr lang="en-US" sz="2000" dirty="0" smtClean="0"/>
              <a:t>.</a:t>
            </a:r>
          </a:p>
          <a:p>
            <a:pPr lvl="1"/>
            <a:r>
              <a:rPr lang="en-US" sz="2000" dirty="0"/>
              <a:t>My academic advisor is knowledgeable about my program requirements</a:t>
            </a:r>
            <a:r>
              <a:rPr lang="en-US" sz="2000" dirty="0" smtClean="0"/>
              <a:t>.</a:t>
            </a:r>
          </a:p>
          <a:p>
            <a:pPr lvl="1"/>
            <a:r>
              <a:rPr lang="en-US" sz="2000" dirty="0"/>
              <a:t>My advisor helps me apply my program of study to career goals</a:t>
            </a:r>
            <a:r>
              <a:rPr lang="en-US" sz="2000" dirty="0" smtClean="0"/>
              <a:t>.</a:t>
            </a:r>
          </a:p>
          <a:p>
            <a:r>
              <a:rPr lang="en-US" sz="2000" b="1" dirty="0" smtClean="0">
                <a:solidFill>
                  <a:prstClr val="black"/>
                </a:solidFill>
              </a:rPr>
              <a:t>Item with lowest satisfaction:</a:t>
            </a:r>
            <a:r>
              <a:rPr lang="en-US" sz="2000" dirty="0" smtClean="0">
                <a:solidFill>
                  <a:prstClr val="black"/>
                </a:solidFill>
              </a:rPr>
              <a:t> </a:t>
            </a:r>
          </a:p>
          <a:p>
            <a:pPr lvl="1"/>
            <a:r>
              <a:rPr lang="en-US" sz="2000" dirty="0"/>
              <a:t>On the whole, the campus is well-maintained</a:t>
            </a:r>
            <a:r>
              <a:rPr lang="en-US" sz="2000" dirty="0" smtClean="0"/>
              <a:t>.</a:t>
            </a:r>
          </a:p>
          <a:p>
            <a:pPr lvl="1"/>
            <a:r>
              <a:rPr lang="en-US" sz="2000" dirty="0"/>
              <a:t>The amount of student parking space on campus is adequate</a:t>
            </a:r>
            <a:r>
              <a:rPr lang="en-US" sz="2000" dirty="0" smtClean="0"/>
              <a:t>.</a:t>
            </a:r>
          </a:p>
          <a:p>
            <a:pPr lvl="1"/>
            <a:r>
              <a:rPr lang="en-US" sz="2000" dirty="0"/>
              <a:t>Parking lots are well-lighted and secure</a:t>
            </a:r>
            <a:r>
              <a:rPr lang="en-US" sz="2000" dirty="0" smtClean="0"/>
              <a:t>.</a:t>
            </a:r>
          </a:p>
          <a:p>
            <a:pPr lvl="1"/>
            <a:r>
              <a:rPr lang="en-US" sz="2000" dirty="0"/>
              <a:t>Tuition paid is a worthwhile investment</a:t>
            </a:r>
            <a:r>
              <a:rPr lang="en-US" sz="2000" dirty="0" smtClean="0"/>
              <a:t>.</a:t>
            </a:r>
          </a:p>
          <a:p>
            <a:pPr lvl="1"/>
            <a:r>
              <a:rPr lang="en-US" sz="2000" dirty="0"/>
              <a:t>The campus is safe and secure for all students</a:t>
            </a:r>
            <a:r>
              <a:rPr lang="en-US" sz="2000" dirty="0" smtClean="0"/>
              <a:t>.</a:t>
            </a:r>
          </a:p>
          <a:p>
            <a:pPr lvl="1"/>
            <a:r>
              <a:rPr lang="en-US" sz="2000" dirty="0"/>
              <a:t>There are convenient ways of paying my school bill.</a:t>
            </a:r>
            <a:endParaRPr lang="en-US" sz="2000" dirty="0" smtClean="0">
              <a:solidFill>
                <a:prstClr val="black"/>
              </a:solidFill>
            </a:endParaRPr>
          </a:p>
        </p:txBody>
      </p:sp>
    </p:spTree>
    <p:extLst>
      <p:ext uri="{BB962C8B-B14F-4D97-AF65-F5344CB8AC3E}">
        <p14:creationId xmlns:p14="http://schemas.microsoft.com/office/powerpoint/2010/main" val="3151311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extraClrScheme>
  </a:extraClrSchemeLst>
</a:theme>
</file>

<file path=ppt/theme/theme2.xml><?xml version="1.0" encoding="utf-8"?>
<a:theme xmlns:a="http://schemas.openxmlformats.org/drawingml/2006/main" name="1_Blank">
  <a:themeElements>
    <a:clrScheme name="Noel Levitz">
      <a:dk1>
        <a:sysClr val="windowText" lastClr="000000"/>
      </a:dk1>
      <a:lt1>
        <a:sysClr val="window" lastClr="FFFFFF"/>
      </a:lt1>
      <a:dk2>
        <a:srgbClr val="1F497D"/>
      </a:dk2>
      <a:lt2>
        <a:srgbClr val="EEECE1"/>
      </a:lt2>
      <a:accent1>
        <a:srgbClr val="174A7C"/>
      </a:accent1>
      <a:accent2>
        <a:srgbClr val="532E63"/>
      </a:accent2>
      <a:accent3>
        <a:srgbClr val="5E6E66"/>
      </a:accent3>
      <a:accent4>
        <a:srgbClr val="780032"/>
      </a:accent4>
      <a:accent5>
        <a:srgbClr val="566423"/>
      </a:accent5>
      <a:accent6>
        <a:srgbClr val="E3183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el-Levitz">
        <a:dk1>
          <a:sysClr val="windowText" lastClr="000000"/>
        </a:dk1>
        <a:lt1>
          <a:sysClr val="window" lastClr="FFFFFF"/>
        </a:lt1>
        <a:dk2>
          <a:srgbClr val="1F497D"/>
        </a:dk2>
        <a:lt2>
          <a:srgbClr val="EEECE1"/>
        </a:lt2>
        <a:accent1>
          <a:srgbClr val="174A7C"/>
        </a:accent1>
        <a:accent2>
          <a:srgbClr val="532E63"/>
        </a:accent2>
        <a:accent3>
          <a:srgbClr val="5E6E66"/>
        </a:accent3>
        <a:accent4>
          <a:srgbClr val="780032"/>
        </a:accent4>
        <a:accent5>
          <a:srgbClr val="566423"/>
        </a:accent5>
        <a:accent6>
          <a:srgbClr val="E31836"/>
        </a:accent6>
        <a:hlink>
          <a:srgbClr val="0000FF"/>
        </a:hlink>
        <a:folHlink>
          <a:srgbClr val="800080"/>
        </a:folHlink>
      </a:clrScheme>
    </a:extraClrScheme>
  </a:extraClrSchemeLst>
</a:theme>
</file>

<file path=ppt/theme/theme3.xml><?xml version="1.0" encoding="utf-8"?>
<a:theme xmlns:a="http://schemas.openxmlformats.org/drawingml/2006/main" name="2_Blank">
  <a:themeElements>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extraClrScheme>
  </a:extraClrSchemeLst>
</a:theme>
</file>

<file path=ppt/theme/theme4.xml><?xml version="1.0" encoding="utf-8"?>
<a:theme xmlns:a="http://schemas.openxmlformats.org/drawingml/2006/main" name="5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Blank">
  <a:themeElements>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oel Levitz 3">
        <a:dk1>
          <a:sysClr val="windowText" lastClr="000000"/>
        </a:dk1>
        <a:lt1>
          <a:sysClr val="window" lastClr="FFFFFF"/>
        </a:lt1>
        <a:dk2>
          <a:srgbClr val="174A7C"/>
        </a:dk2>
        <a:lt2>
          <a:srgbClr val="5F6E96"/>
        </a:lt2>
        <a:accent1>
          <a:srgbClr val="174A7C"/>
        </a:accent1>
        <a:accent2>
          <a:srgbClr val="9C7D0D"/>
        </a:accent2>
        <a:accent3>
          <a:srgbClr val="780032"/>
        </a:accent3>
        <a:accent4>
          <a:srgbClr val="666E66"/>
        </a:accent4>
        <a:accent5>
          <a:srgbClr val="532E63"/>
        </a:accent5>
        <a:accent6>
          <a:srgbClr val="B15C11"/>
        </a:accent6>
        <a:hlink>
          <a:srgbClr val="5B5836"/>
        </a:hlink>
        <a:folHlink>
          <a:srgbClr val="80561B"/>
        </a:folHlink>
      </a:clrScheme>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2698</TotalTime>
  <Words>3130</Words>
  <Application>Microsoft Office PowerPoint</Application>
  <PresentationFormat>On-screen Show (4:3)</PresentationFormat>
  <Paragraphs>320</Paragraphs>
  <Slides>42</Slides>
  <Notes>41</Notes>
  <HiddenSlides>1</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42</vt:i4>
      </vt:variant>
    </vt:vector>
  </HeadingPairs>
  <TitlesOfParts>
    <vt:vector size="54" baseType="lpstr">
      <vt:lpstr>Arial</vt:lpstr>
      <vt:lpstr>Arial Black</vt:lpstr>
      <vt:lpstr>Bookman Old Style</vt:lpstr>
      <vt:lpstr>Calibri</vt:lpstr>
      <vt:lpstr>Franklin Gothic Medium Cond</vt:lpstr>
      <vt:lpstr>Times New Roman</vt:lpstr>
      <vt:lpstr>Univers Condensed</vt:lpstr>
      <vt:lpstr>Blank</vt:lpstr>
      <vt:lpstr>1_Blank</vt:lpstr>
      <vt:lpstr>2_Blank</vt:lpstr>
      <vt:lpstr>5_blank</vt:lpstr>
      <vt:lpstr>7_Blank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key ways to build on strengths</vt:lpstr>
      <vt:lpstr>Three key ways to respond to challenges</vt:lpstr>
      <vt:lpstr>OSUIT Institutional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Leisinger</dc:creator>
  <cp:lastModifiedBy>Canan, Michelle</cp:lastModifiedBy>
  <cp:revision>138</cp:revision>
  <cp:lastPrinted>2013-06-12T20:04:23Z</cp:lastPrinted>
  <dcterms:created xsi:type="dcterms:W3CDTF">2013-12-18T17:06:57Z</dcterms:created>
  <dcterms:modified xsi:type="dcterms:W3CDTF">2019-02-20T20:01:17Z</dcterms:modified>
</cp:coreProperties>
</file>